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4" r:id="rId3"/>
    <p:sldMasterId id="2147483685" r:id="rId4"/>
    <p:sldMasterId id="2147483686" r:id="rId5"/>
    <p:sldMasterId id="2147483687" r:id="rId6"/>
    <p:sldMasterId id="2147483688" r:id="rId7"/>
    <p:sldMasterId id="214748368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Lst>
  <p:sldSz cy="6858000" cx="9144000"/>
  <p:notesSz cx="6858000" cy="9144000"/>
  <p:embeddedFontLst>
    <p:embeddedFont>
      <p:font typeface="Corbel"/>
      <p:regular r:id="rId89"/>
      <p:bold r:id="rId90"/>
      <p:italic r:id="rId91"/>
      <p:boldItalic r:id="rId92"/>
    </p:embeddedFont>
    <p:embeddedFont>
      <p:font typeface="Open Sans SemiBold"/>
      <p:regular r:id="rId93"/>
      <p:bold r:id="rId94"/>
      <p:italic r:id="rId95"/>
      <p:boldItalic r:id="rId96"/>
    </p:embeddedFont>
    <p:embeddedFont>
      <p:font typeface="Open Sans ExtraBold"/>
      <p:bold r:id="rId97"/>
      <p:boldItalic r:id="rId98"/>
    </p:embeddedFont>
    <p:embeddedFont>
      <p:font typeface="Helvetica Neue Light"/>
      <p:regular r:id="rId99"/>
      <p:bold r:id="rId100"/>
      <p:italic r:id="rId101"/>
      <p:boldItalic r:id="rId102"/>
    </p:embeddedFont>
    <p:embeddedFont>
      <p:font typeface="Open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6" Type="http://schemas.openxmlformats.org/officeDocument/2006/relationships/font" Target="fonts/OpenSans-boldItalic.fntdata"/><Relationship Id="rId105" Type="http://schemas.openxmlformats.org/officeDocument/2006/relationships/font" Target="fonts/OpenSans-italic.fntdata"/><Relationship Id="rId104" Type="http://schemas.openxmlformats.org/officeDocument/2006/relationships/font" Target="fonts/OpenSans-bold.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OpenSans-regular.fntdata"/><Relationship Id="rId102" Type="http://schemas.openxmlformats.org/officeDocument/2006/relationships/font" Target="fonts/HelveticaNeueLight-boldItalic.fntdata"/><Relationship Id="rId101" Type="http://schemas.openxmlformats.org/officeDocument/2006/relationships/font" Target="fonts/HelveticaNeueLight-italic.fntdata"/><Relationship Id="rId100" Type="http://schemas.openxmlformats.org/officeDocument/2006/relationships/font" Target="fonts/HelveticaNeueLight-bold.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OpenSansSemiBold-italic.fntdata"/><Relationship Id="rId94" Type="http://schemas.openxmlformats.org/officeDocument/2006/relationships/font" Target="fonts/OpenSansSemiBold-bold.fntdata"/><Relationship Id="rId97" Type="http://schemas.openxmlformats.org/officeDocument/2006/relationships/font" Target="fonts/OpenSansExtraBold-bold.fntdata"/><Relationship Id="rId96" Type="http://schemas.openxmlformats.org/officeDocument/2006/relationships/font" Target="fonts/OpenSansSemiBold-boldItalic.fntdata"/><Relationship Id="rId11" Type="http://schemas.openxmlformats.org/officeDocument/2006/relationships/slide" Target="slides/slide2.xml"/><Relationship Id="rId99" Type="http://schemas.openxmlformats.org/officeDocument/2006/relationships/font" Target="fonts/HelveticaNeueLight-regular.fntdata"/><Relationship Id="rId10" Type="http://schemas.openxmlformats.org/officeDocument/2006/relationships/slide" Target="slides/slide1.xml"/><Relationship Id="rId98" Type="http://schemas.openxmlformats.org/officeDocument/2006/relationships/font" Target="fonts/OpenSansExtraBold-boldItalic.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Corbel-italic.fntdata"/><Relationship Id="rId90" Type="http://schemas.openxmlformats.org/officeDocument/2006/relationships/font" Target="fonts/Corbel-bold.fntdata"/><Relationship Id="rId93" Type="http://schemas.openxmlformats.org/officeDocument/2006/relationships/font" Target="fonts/OpenSansSemiBold-regular.fntdata"/><Relationship Id="rId92" Type="http://schemas.openxmlformats.org/officeDocument/2006/relationships/font" Target="fonts/Corbel-bold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font" Target="fonts/Corbel-regular.fntdata"/><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lexander_H/scraping-wikipedia-with-python-8000fc9c9e6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lexander_H/scraping-wikipedia-with-python-8000fc9c9e6c"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lexander_H/scraping-wikipedia-with-python-8000fc9c9e6c"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lexander_H/scraping-wikipedia-with-python-8000fc9c9e6c"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2b025aac1_0_3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2b025aac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9a142e31a_0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9a142e31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7d9afa570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7d9afa57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9a142e31a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9a142e3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b885987e2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b885987e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thanks to </a:t>
            </a:r>
            <a:r>
              <a:rPr lang="en" u="sng">
                <a:solidFill>
                  <a:schemeClr val="hlink"/>
                </a:solidFill>
                <a:hlinkClick r:id="rId2"/>
              </a:rPr>
              <a:t>https://medium.com/@Alexander_H/scraping-wikipedia-with-python-8000fc9c9e6c</a:t>
            </a:r>
            <a:r>
              <a:rPr lang="en"/>
              <a:t> for inspiration!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b885987e2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b885987e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thanks to </a:t>
            </a:r>
            <a:r>
              <a:rPr lang="en"/>
              <a:t>https://towardsdatascience.com/introduction-to-markov-chains-50da3645a50d</a:t>
            </a:r>
            <a:r>
              <a:rPr lang="en"/>
              <a:t> for inspiration!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b885987e2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b885987e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thanks to https://towardsdatascience.com/introduction-to-markov-chains-50da3645a50d for inspiration!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b885987e2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b885987e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thanks to https://towardsdatascience.com/introduction-to-markov-chains-50da3645a50d for inspiration!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b885987e2_0_1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b885987e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thanks to https://towardsdatascience.com/introduction-to-markov-chains-50da3645a50d for inspiration!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b885987e2_0_1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b885987e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thanks to https://towardsdatascience.com/introduction-to-markov-chains-50da3645a50d for inspiration!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b885987e2_0_2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b885987e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thanks to https://towardsdatascience.com/introduction-to-markov-chains-50da3645a50d for inspiration!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1755b4e41_0_0:notes"/>
          <p:cNvSpPr/>
          <p:nvPr>
            <p:ph idx="2" type="sldImg"/>
          </p:nvPr>
        </p:nvSpPr>
        <p:spPr>
          <a:xfrm>
            <a:off x="1143308"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1755b4e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9d3ac6ca3_0_1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9d3ac6ca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49a142e31a_0_1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49a142e31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thanks to </a:t>
            </a:r>
            <a:r>
              <a:rPr lang="en" u="sng">
                <a:solidFill>
                  <a:schemeClr val="hlink"/>
                </a:solidFill>
                <a:hlinkClick r:id="rId2"/>
              </a:rPr>
              <a:t>https://medium.com/@Alexander_H/scraping-wikipedia-with-python-8000fc9c9e6c</a:t>
            </a:r>
            <a:r>
              <a:rPr lang="en"/>
              <a:t> for inspiration!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4b885987e2_0_5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b885987e2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thanks to </a:t>
            </a:r>
            <a:r>
              <a:rPr lang="en" u="sng">
                <a:solidFill>
                  <a:schemeClr val="hlink"/>
                </a:solidFill>
                <a:hlinkClick r:id="rId2"/>
              </a:rPr>
              <a:t>https://medium.com/@Alexander_H/scraping-wikipedia-with-python-8000fc9c9e6c</a:t>
            </a:r>
            <a:r>
              <a:rPr lang="en"/>
              <a:t> for inspiration!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4b885987e2_0_2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4b885987e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1d7ca230bb_2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d7ca230b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4b85a6291e_0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b85a629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49a142e31a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49a142e31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62f5eb087_0_1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62f5eb08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49a142e31a_0_1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49a142e31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49a142e31a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49a142e31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1e145680d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e145680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4b9cd3da29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4b9cd3da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49a142e31a_0_3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49a142e31a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49a142e31a_0_2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49a142e31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49a142e31a_0_2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49a142e31a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4b881bded5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4b881bded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49a142e31a_0_3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49a142e31a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4b885987e2_0_2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4b885987e2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52b025aac1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52b025aac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4b885987e2_0_2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4b885987e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b885987e2_0_2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4b885987e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7d9afa57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57d9afa57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4b885987e2_0_3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4b885987e2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52b025aac1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52b025aac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52b025aac1_0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52b025aac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52b025aac1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2b025aac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52b025aac1_0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52b025aac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4b885987e2_0_3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4b885987e2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4b885987e2_0_3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4b885987e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b885987e2_0_3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4b885987e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4b885987e2_0_3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4b885987e2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4b885987e2_0_4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4b885987e2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1e145680d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145680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4b885987e2_0_4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4b885987e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4b885987e2_0_4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4b885987e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4b885987e2_0_4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4b885987e2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4b885987e2_0_4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b885987e2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4b885987e2_0_4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4b885987e2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we haven’t called the function from anywhere yet!)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5ba228ffdf_2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5ba228ffdf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we haven’t called the function from anywhere yet!)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4b885987e2_0_4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b885987e2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4b885987e2_0_4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4b885987e2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4b885987e2_0_4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4b885987e2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4b885987e2_0_4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4b885987e2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9a142e31a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9a142e31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52b025aac1_0_2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52b025aac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52b025aac1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52b025aac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52b025aac1_0_1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52b025aac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4d955f7e0f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4d955f7e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4b885987e2_0_5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4b885987e2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52b025aac1_0_2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52b025aac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52b025aac1_0_4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2b025aac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52b025aac1_0_3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52b025aac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52b025aac1_0_3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52b025aac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4b885987e2_0_5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4b885987e2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7d9afa570_0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7d9afa57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4b885987e2_0_5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4b885987e2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4b885987e2_0_5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4b885987e2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52b025aac1_0_3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52b025aac1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52b025aac1_0_3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52b025aac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thanks to </a:t>
            </a:r>
            <a:r>
              <a:rPr lang="en" u="sng">
                <a:solidFill>
                  <a:schemeClr val="hlink"/>
                </a:solidFill>
                <a:hlinkClick r:id="rId2"/>
              </a:rPr>
              <a:t>https://medium.com/@Alexander_H/scraping-wikipedia-with-python-8000fc9c9e6c</a:t>
            </a:r>
            <a:r>
              <a:rPr lang="en"/>
              <a:t> for inspiration!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52b025aac1_0_3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52b025aac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462f5eb087_0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462f5eb08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462f5eb087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462f5eb0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Get participants excited about taking the quiz. Encourage them all to take it, and pass out stickers to participants who earn 100s. Also encourage participants to take the survey - let them know that Localhost takes their feedback very seriously and we use their feedback to make the workshop better </a:t>
            </a:r>
            <a:r>
              <a:rPr lang="en" sz="1400">
                <a:solidFill>
                  <a:schemeClr val="dk1"/>
                </a:solidFill>
                <a:latin typeface="Open Sans"/>
                <a:ea typeface="Open Sans"/>
                <a:cs typeface="Open Sans"/>
                <a:sym typeface="Open Sans"/>
              </a:rPr>
              <a:t>for future participants.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462f5eb087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462f5eb08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462f5eb087_0_1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462f5eb08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52b025aac1_0_4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52b025aac1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1d8f18e19f_0_2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d8f18e19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9a142e31a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9a142e31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5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5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5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6.png"/><Relationship Id="rId3"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13.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Google Shape;7;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 name="Google Shape;8;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 name="Google Shape;9;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 name="Google Shape;10;p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Intro to Python III</a:t>
            </a:r>
            <a:endParaRPr b="1">
              <a:solidFill>
                <a:srgbClr val="EAEAEA"/>
              </a:solidFill>
              <a:latin typeface="Open Sans"/>
              <a:ea typeface="Open Sans"/>
              <a:cs typeface="Open Sans"/>
              <a:sym typeface="Open Sans"/>
            </a:endParaRPr>
          </a:p>
        </p:txBody>
      </p:sp>
      <p:pic>
        <p:nvPicPr>
          <p:cNvPr id="11" name="Google Shape;11;p2"/>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2" name="Google Shape;12;p2"/>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3" name="Google Shape;13;p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76" name="Shape 76"/>
        <p:cNvGrpSpPr/>
        <p:nvPr/>
      </p:nvGrpSpPr>
      <p:grpSpPr>
        <a:xfrm>
          <a:off x="0" y="0"/>
          <a:ext cx="0" cy="0"/>
          <a:chOff x="0" y="0"/>
          <a:chExt cx="0" cy="0"/>
        </a:xfrm>
      </p:grpSpPr>
      <p:sp>
        <p:nvSpPr>
          <p:cNvPr id="77" name="Google Shape;77;p1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81" name="Google Shape;81;p1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2" name="Google Shape;82;p1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83" name="Google Shape;83;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4" name="Google Shape;84;p1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85" name="Google Shape;85;p14"/>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86" name="Shape 86"/>
        <p:cNvGrpSpPr/>
        <p:nvPr/>
      </p:nvGrpSpPr>
      <p:grpSpPr>
        <a:xfrm>
          <a:off x="0" y="0"/>
          <a:ext cx="0" cy="0"/>
          <a:chOff x="0" y="0"/>
          <a:chExt cx="0" cy="0"/>
        </a:xfrm>
      </p:grpSpPr>
      <p:sp>
        <p:nvSpPr>
          <p:cNvPr id="87" name="Google Shape;87;p1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9" name="Google Shape;89;p1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0" name="Google Shape;90;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1" name="Google Shape;91;p15"/>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sp>
        <p:nvSpPr>
          <p:cNvPr id="92" name="Google Shape;92;p15"/>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5"/>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94" name="Google Shape;94;p15"/>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95" name="Shape 95"/>
        <p:cNvGrpSpPr/>
        <p:nvPr/>
      </p:nvGrpSpPr>
      <p:grpSpPr>
        <a:xfrm>
          <a:off x="0" y="0"/>
          <a:ext cx="0" cy="0"/>
          <a:chOff x="0" y="0"/>
          <a:chExt cx="0" cy="0"/>
        </a:xfrm>
      </p:grpSpPr>
      <p:sp>
        <p:nvSpPr>
          <p:cNvPr id="96" name="Google Shape;96;p1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8" name="Google Shape;98;p1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9" name="Google Shape;99;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0" name="Google Shape;100;p16"/>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sp>
        <p:nvSpPr>
          <p:cNvPr id="101" name="Google Shape;101;p16"/>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02" name="Google Shape;102;p16"/>
          <p:cNvSpPr txBox="1"/>
          <p:nvPr/>
        </p:nvSpPr>
        <p:spPr>
          <a:xfrm>
            <a:off x="3049175" y="2524775"/>
            <a:ext cx="3043500" cy="287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What's Python?</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 Up Glitch</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03" name="Google Shape;103;p16"/>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2">
            <a:alphaModFix/>
          </a:blip>
          <a:srcRect b="0" l="0" r="12541" t="1613"/>
          <a:stretch/>
        </p:blipFill>
        <p:spPr>
          <a:xfrm>
            <a:off x="0" y="0"/>
            <a:ext cx="9143997" cy="6858000"/>
          </a:xfrm>
          <a:prstGeom prst="rect">
            <a:avLst/>
          </a:prstGeom>
          <a:noFill/>
          <a:ln>
            <a:noFill/>
          </a:ln>
        </p:spPr>
      </p:pic>
      <p:sp>
        <p:nvSpPr>
          <p:cNvPr id="106" name="Google Shape;106;p17"/>
          <p:cNvSpPr/>
          <p:nvPr/>
        </p:nvSpPr>
        <p:spPr>
          <a:xfrm>
            <a:off x="-12" y="0"/>
            <a:ext cx="9144000" cy="6858000"/>
          </a:xfrm>
          <a:prstGeom prst="rect">
            <a:avLst/>
          </a:prstGeom>
          <a:solidFill>
            <a:srgbClr val="353535">
              <a:alpha val="5538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7"/>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08" name="Google Shape;108;p17"/>
          <p:cNvSpPr txBox="1"/>
          <p:nvPr/>
        </p:nvSpPr>
        <p:spPr>
          <a:xfrm>
            <a:off x="721800" y="2267800"/>
            <a:ext cx="7700400" cy="28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200">
                <a:solidFill>
                  <a:srgbClr val="EAEAEA"/>
                </a:solidFill>
                <a:latin typeface="Open Sans"/>
                <a:ea typeface="Open Sans"/>
                <a:cs typeface="Open Sans"/>
                <a:sym typeface="Open Sans"/>
              </a:rPr>
              <a:t>Basic Training: Intro to Python Skills for AI, Part III</a:t>
            </a:r>
            <a:endParaRPr b="1" sz="6200">
              <a:solidFill>
                <a:srgbClr val="EAEAEA"/>
              </a:solidFill>
              <a:latin typeface="Open Sans"/>
              <a:ea typeface="Open Sans"/>
              <a:cs typeface="Open Sans"/>
              <a:sym typeface="Open Sans"/>
            </a:endParaRPr>
          </a:p>
        </p:txBody>
      </p:sp>
      <p:sp>
        <p:nvSpPr>
          <p:cNvPr id="109" name="Google Shape;109;p17"/>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10" name="Shape 110"/>
        <p:cNvGrpSpPr/>
        <p:nvPr/>
      </p:nvGrpSpPr>
      <p:grpSpPr>
        <a:xfrm>
          <a:off x="0" y="0"/>
          <a:ext cx="0" cy="0"/>
          <a:chOff x="0" y="0"/>
          <a:chExt cx="0" cy="0"/>
        </a:xfrm>
      </p:grpSpPr>
      <p:sp>
        <p:nvSpPr>
          <p:cNvPr id="111" name="Google Shape;111;p1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0" name="Shape 120"/>
        <p:cNvGrpSpPr/>
        <p:nvPr/>
      </p:nvGrpSpPr>
      <p:grpSpPr>
        <a:xfrm>
          <a:off x="0" y="0"/>
          <a:ext cx="0" cy="0"/>
          <a:chOff x="0" y="0"/>
          <a:chExt cx="0" cy="0"/>
        </a:xfrm>
      </p:grpSpPr>
      <p:sp>
        <p:nvSpPr>
          <p:cNvPr id="121" name="Google Shape;121;p20"/>
          <p:cNvSpPr txBox="1"/>
          <p:nvPr>
            <p:ph type="title"/>
          </p:nvPr>
        </p:nvSpPr>
        <p:spPr>
          <a:xfrm>
            <a:off x="189689" y="1123837"/>
            <a:ext cx="2210700" cy="4601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22" name="Google Shape;122;p20"/>
          <p:cNvSpPr txBox="1"/>
          <p:nvPr>
            <p:ph idx="1" type="body"/>
          </p:nvPr>
        </p:nvSpPr>
        <p:spPr>
          <a:xfrm>
            <a:off x="2901951" y="864108"/>
            <a:ext cx="5486400" cy="5120700"/>
          </a:xfrm>
          <a:prstGeom prst="rect">
            <a:avLst/>
          </a:prstGeom>
          <a:noFill/>
          <a:ln>
            <a:noFill/>
          </a:ln>
        </p:spPr>
        <p:txBody>
          <a:bodyPr anchorCtr="0" anchor="ctr" bIns="45700" lIns="91425" spcFirstLastPara="1" rIns="91425" wrap="square" tIns="45700">
            <a:no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23" name="Google Shape;123;p20"/>
          <p:cNvSpPr txBox="1"/>
          <p:nvPr>
            <p:ph idx="10" type="dt"/>
          </p:nvPr>
        </p:nvSpPr>
        <p:spPr>
          <a:xfrm>
            <a:off x="196849" y="6356350"/>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24" name="Google Shape;124;p20"/>
          <p:cNvSpPr txBox="1"/>
          <p:nvPr>
            <p:ph idx="11" type="ftr"/>
          </p:nvPr>
        </p:nvSpPr>
        <p:spPr>
          <a:xfrm>
            <a:off x="2901951" y="6356350"/>
            <a:ext cx="44337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25" name="Google Shape;125;p20"/>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6" name="Shape 126"/>
        <p:cNvGrpSpPr/>
        <p:nvPr/>
      </p:nvGrpSpPr>
      <p:grpSpPr>
        <a:xfrm>
          <a:off x="0" y="0"/>
          <a:ext cx="0" cy="0"/>
          <a:chOff x="0" y="0"/>
          <a:chExt cx="0" cy="0"/>
        </a:xfrm>
      </p:grpSpPr>
      <p:sp>
        <p:nvSpPr>
          <p:cNvPr id="127" name="Google Shape;127;p21"/>
          <p:cNvSpPr txBox="1"/>
          <p:nvPr>
            <p:ph type="title"/>
          </p:nvPr>
        </p:nvSpPr>
        <p:spPr>
          <a:xfrm>
            <a:off x="2900934" y="1298448"/>
            <a:ext cx="5486400" cy="3255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595959"/>
              </a:buClr>
              <a:buSzPts val="5900"/>
              <a:buFont typeface="Corbel"/>
              <a:buNone/>
              <a:defRPr b="0" i="0" sz="5900" u="none" cap="none" strike="noStrike">
                <a:solidFill>
                  <a:srgbClr val="595959"/>
                </a:solidFill>
                <a:latin typeface="Corbel"/>
                <a:ea typeface="Corbel"/>
                <a:cs typeface="Corbel"/>
                <a:sym typeface="Corbe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28" name="Google Shape;128;p21"/>
          <p:cNvSpPr txBox="1"/>
          <p:nvPr>
            <p:ph idx="1" type="body"/>
          </p:nvPr>
        </p:nvSpPr>
        <p:spPr>
          <a:xfrm>
            <a:off x="2914650" y="4672584"/>
            <a:ext cx="5486400"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200"/>
              </a:spcBef>
              <a:spcAft>
                <a:spcPts val="0"/>
              </a:spcAft>
              <a:buClr>
                <a:schemeClr val="accent1"/>
              </a:buClr>
              <a:buSzPts val="2200"/>
              <a:buFont typeface="Noto Sans Symbols"/>
              <a:buNone/>
              <a:defRPr b="0" i="0" sz="2200" u="none" cap="none" strike="noStrike">
                <a:solidFill>
                  <a:srgbClr val="595959"/>
                </a:solidFill>
                <a:latin typeface="Corbel"/>
                <a:ea typeface="Corbel"/>
                <a:cs typeface="Corbel"/>
                <a:sym typeface="Corbel"/>
              </a:defRPr>
            </a:lvl1pPr>
            <a:lvl2pPr indent="-228600" lvl="1" marL="914400" marR="0" rtl="0" algn="l">
              <a:lnSpc>
                <a:spcPct val="90000"/>
              </a:lnSpc>
              <a:spcBef>
                <a:spcPts val="250"/>
              </a:spcBef>
              <a:spcAft>
                <a:spcPts val="0"/>
              </a:spcAft>
              <a:buClr>
                <a:schemeClr val="accent1"/>
              </a:buClr>
              <a:buSzPts val="1800"/>
              <a:buFont typeface="Noto Sans Symbols"/>
              <a:buNone/>
              <a:defRPr b="0" i="0" sz="1800" u="none" cap="none" strike="noStrike">
                <a:solidFill>
                  <a:srgbClr val="888888"/>
                </a:solidFill>
                <a:latin typeface="Corbel"/>
                <a:ea typeface="Corbel"/>
                <a:cs typeface="Corbel"/>
                <a:sym typeface="Corbel"/>
              </a:defRPr>
            </a:lvl2pPr>
            <a:lvl3pPr indent="-228600" lvl="2" marL="1371600" marR="0" rtl="0" algn="l">
              <a:lnSpc>
                <a:spcPct val="90000"/>
              </a:lnSpc>
              <a:spcBef>
                <a:spcPts val="250"/>
              </a:spcBef>
              <a:spcAft>
                <a:spcPts val="0"/>
              </a:spcAft>
              <a:buClr>
                <a:schemeClr val="accent1"/>
              </a:buClr>
              <a:buSzPts val="1600"/>
              <a:buFont typeface="Noto Sans Symbols"/>
              <a:buNone/>
              <a:defRPr b="0" i="0" sz="1600" u="none" cap="none" strike="noStrike">
                <a:solidFill>
                  <a:srgbClr val="888888"/>
                </a:solidFill>
                <a:latin typeface="Corbel"/>
                <a:ea typeface="Corbel"/>
                <a:cs typeface="Corbel"/>
                <a:sym typeface="Corbel"/>
              </a:defRPr>
            </a:lvl3pPr>
            <a:lvl4pPr indent="-228600" lvl="3" marL="1828800" marR="0" rtl="0" algn="l">
              <a:lnSpc>
                <a:spcPct val="90000"/>
              </a:lnSpc>
              <a:spcBef>
                <a:spcPts val="250"/>
              </a:spcBef>
              <a:spcAft>
                <a:spcPts val="0"/>
              </a:spcAft>
              <a:buClr>
                <a:schemeClr val="accent1"/>
              </a:buClr>
              <a:buSzPts val="1400"/>
              <a:buFont typeface="Noto Sans Symbols"/>
              <a:buNone/>
              <a:defRPr b="0" i="0" sz="1400" u="none" cap="none" strike="noStrike">
                <a:solidFill>
                  <a:srgbClr val="888888"/>
                </a:solidFill>
                <a:latin typeface="Corbel"/>
                <a:ea typeface="Corbel"/>
                <a:cs typeface="Corbel"/>
                <a:sym typeface="Corbel"/>
              </a:defRPr>
            </a:lvl4pPr>
            <a:lvl5pPr indent="-228600" lvl="4" marL="2286000" marR="0" rtl="0" algn="l">
              <a:lnSpc>
                <a:spcPct val="90000"/>
              </a:lnSpc>
              <a:spcBef>
                <a:spcPts val="250"/>
              </a:spcBef>
              <a:spcAft>
                <a:spcPts val="0"/>
              </a:spcAft>
              <a:buClr>
                <a:schemeClr val="accent1"/>
              </a:buClr>
              <a:buSzPts val="1400"/>
              <a:buFont typeface="Noto Sans Symbols"/>
              <a:buNone/>
              <a:defRPr b="0" i="0" sz="1400" u="none" cap="none" strike="noStrike">
                <a:solidFill>
                  <a:srgbClr val="888888"/>
                </a:solidFill>
                <a:latin typeface="Corbel"/>
                <a:ea typeface="Corbel"/>
                <a:cs typeface="Corbel"/>
                <a:sym typeface="Corbel"/>
              </a:defRPr>
            </a:lvl5pPr>
            <a:lvl6pPr indent="-228600" lvl="5" marL="2743200" marR="0" rtl="0" algn="l">
              <a:lnSpc>
                <a:spcPct val="90000"/>
              </a:lnSpc>
              <a:spcBef>
                <a:spcPts val="250"/>
              </a:spcBef>
              <a:spcAft>
                <a:spcPts val="0"/>
              </a:spcAft>
              <a:buClr>
                <a:schemeClr val="accent1"/>
              </a:buClr>
              <a:buSzPts val="1400"/>
              <a:buFont typeface="Noto Sans Symbols"/>
              <a:buNone/>
              <a:defRPr b="0" i="0" sz="1400" u="none" cap="none" strike="noStrike">
                <a:solidFill>
                  <a:srgbClr val="888888"/>
                </a:solidFill>
                <a:latin typeface="Corbel"/>
                <a:ea typeface="Corbel"/>
                <a:cs typeface="Corbel"/>
                <a:sym typeface="Corbel"/>
              </a:defRPr>
            </a:lvl6pPr>
            <a:lvl7pPr indent="-228600" lvl="6" marL="3200400" marR="0" rtl="0" algn="l">
              <a:lnSpc>
                <a:spcPct val="90000"/>
              </a:lnSpc>
              <a:spcBef>
                <a:spcPts val="250"/>
              </a:spcBef>
              <a:spcAft>
                <a:spcPts val="0"/>
              </a:spcAft>
              <a:buClr>
                <a:schemeClr val="accent1"/>
              </a:buClr>
              <a:buSzPts val="1400"/>
              <a:buFont typeface="Noto Sans Symbols"/>
              <a:buNone/>
              <a:defRPr b="0" i="0" sz="1400" u="none" cap="none" strike="noStrike">
                <a:solidFill>
                  <a:srgbClr val="888888"/>
                </a:solidFill>
                <a:latin typeface="Corbel"/>
                <a:ea typeface="Corbel"/>
                <a:cs typeface="Corbel"/>
                <a:sym typeface="Corbel"/>
              </a:defRPr>
            </a:lvl7pPr>
            <a:lvl8pPr indent="-228600" lvl="7" marL="3657600" marR="0" rtl="0" algn="l">
              <a:lnSpc>
                <a:spcPct val="90000"/>
              </a:lnSpc>
              <a:spcBef>
                <a:spcPts val="250"/>
              </a:spcBef>
              <a:spcAft>
                <a:spcPts val="0"/>
              </a:spcAft>
              <a:buClr>
                <a:schemeClr val="accent1"/>
              </a:buClr>
              <a:buSzPts val="1400"/>
              <a:buFont typeface="Noto Sans Symbols"/>
              <a:buNone/>
              <a:defRPr b="0" i="0" sz="1400" u="none" cap="none" strike="noStrike">
                <a:solidFill>
                  <a:srgbClr val="888888"/>
                </a:solidFill>
                <a:latin typeface="Corbel"/>
                <a:ea typeface="Corbel"/>
                <a:cs typeface="Corbel"/>
                <a:sym typeface="Corbel"/>
              </a:defRPr>
            </a:lvl8pPr>
            <a:lvl9pPr indent="-228600" lvl="8" marL="4114800" marR="0" rtl="0" algn="l">
              <a:lnSpc>
                <a:spcPct val="90000"/>
              </a:lnSpc>
              <a:spcBef>
                <a:spcPts val="250"/>
              </a:spcBef>
              <a:spcAft>
                <a:spcPts val="250"/>
              </a:spcAft>
              <a:buClr>
                <a:schemeClr val="accent1"/>
              </a:buClr>
              <a:buSzPts val="1400"/>
              <a:buFont typeface="Noto Sans Symbols"/>
              <a:buNone/>
              <a:defRPr b="0" i="0" sz="1400" u="none" cap="none" strike="noStrike">
                <a:solidFill>
                  <a:srgbClr val="888888"/>
                </a:solidFill>
                <a:latin typeface="Corbel"/>
                <a:ea typeface="Corbel"/>
                <a:cs typeface="Corbel"/>
                <a:sym typeface="Corbel"/>
              </a:defRPr>
            </a:lvl9pPr>
          </a:lstStyle>
          <a:p/>
        </p:txBody>
      </p:sp>
      <p:sp>
        <p:nvSpPr>
          <p:cNvPr id="129" name="Google Shape;129;p21"/>
          <p:cNvSpPr txBox="1"/>
          <p:nvPr>
            <p:ph idx="10" type="dt"/>
          </p:nvPr>
        </p:nvSpPr>
        <p:spPr>
          <a:xfrm>
            <a:off x="196849" y="6356350"/>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30" name="Google Shape;130;p21"/>
          <p:cNvSpPr txBox="1"/>
          <p:nvPr>
            <p:ph idx="11" type="ftr"/>
          </p:nvPr>
        </p:nvSpPr>
        <p:spPr>
          <a:xfrm>
            <a:off x="2901951" y="6356350"/>
            <a:ext cx="44337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31" name="Google Shape;131;p21"/>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2" name="Shape 132"/>
        <p:cNvGrpSpPr/>
        <p:nvPr/>
      </p:nvGrpSpPr>
      <p:grpSpPr>
        <a:xfrm>
          <a:off x="0" y="0"/>
          <a:ext cx="0" cy="0"/>
          <a:chOff x="0" y="0"/>
          <a:chExt cx="0" cy="0"/>
        </a:xfrm>
      </p:grpSpPr>
      <p:sp>
        <p:nvSpPr>
          <p:cNvPr id="133" name="Google Shape;133;p22"/>
          <p:cNvSpPr txBox="1"/>
          <p:nvPr>
            <p:ph type="title"/>
          </p:nvPr>
        </p:nvSpPr>
        <p:spPr>
          <a:xfrm>
            <a:off x="189689" y="1123837"/>
            <a:ext cx="2210700" cy="4601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34" name="Google Shape;134;p22"/>
          <p:cNvSpPr txBox="1"/>
          <p:nvPr>
            <p:ph idx="1" type="body"/>
          </p:nvPr>
        </p:nvSpPr>
        <p:spPr>
          <a:xfrm>
            <a:off x="2900934" y="868680"/>
            <a:ext cx="2606100" cy="5120700"/>
          </a:xfrm>
          <a:prstGeom prst="rect">
            <a:avLst/>
          </a:prstGeom>
          <a:noFill/>
          <a:ln>
            <a:noFill/>
          </a:ln>
        </p:spPr>
        <p:txBody>
          <a:bodyPr anchorCtr="0" anchor="ctr" bIns="45700" lIns="91425" spcFirstLastPara="1" rIns="91425" wrap="square" tIns="45700">
            <a:no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35" name="Google Shape;135;p22"/>
          <p:cNvSpPr txBox="1"/>
          <p:nvPr>
            <p:ph idx="2" type="body"/>
          </p:nvPr>
        </p:nvSpPr>
        <p:spPr>
          <a:xfrm>
            <a:off x="5863590" y="868680"/>
            <a:ext cx="2606100" cy="5120700"/>
          </a:xfrm>
          <a:prstGeom prst="rect">
            <a:avLst/>
          </a:prstGeom>
          <a:noFill/>
          <a:ln>
            <a:noFill/>
          </a:ln>
        </p:spPr>
        <p:txBody>
          <a:bodyPr anchorCtr="0" anchor="ctr" bIns="45700" lIns="91425" spcFirstLastPara="1" rIns="91425" wrap="square" tIns="45700">
            <a:no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36" name="Google Shape;136;p22"/>
          <p:cNvSpPr txBox="1"/>
          <p:nvPr>
            <p:ph idx="10" type="dt"/>
          </p:nvPr>
        </p:nvSpPr>
        <p:spPr>
          <a:xfrm>
            <a:off x="196849" y="6356350"/>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37" name="Google Shape;137;p22"/>
          <p:cNvSpPr txBox="1"/>
          <p:nvPr>
            <p:ph idx="11" type="ftr"/>
          </p:nvPr>
        </p:nvSpPr>
        <p:spPr>
          <a:xfrm>
            <a:off x="2901951" y="6356350"/>
            <a:ext cx="44337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38" name="Google Shape;138;p22"/>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9" name="Shape 139"/>
        <p:cNvGrpSpPr/>
        <p:nvPr/>
      </p:nvGrpSpPr>
      <p:grpSpPr>
        <a:xfrm>
          <a:off x="0" y="0"/>
          <a:ext cx="0" cy="0"/>
          <a:chOff x="0" y="0"/>
          <a:chExt cx="0" cy="0"/>
        </a:xfrm>
      </p:grpSpPr>
      <p:sp>
        <p:nvSpPr>
          <p:cNvPr id="140" name="Google Shape;140;p23"/>
          <p:cNvSpPr txBox="1"/>
          <p:nvPr>
            <p:ph type="title"/>
          </p:nvPr>
        </p:nvSpPr>
        <p:spPr>
          <a:xfrm>
            <a:off x="189689" y="1123837"/>
            <a:ext cx="2210700" cy="4601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41" name="Google Shape;141;p23"/>
          <p:cNvSpPr txBox="1"/>
          <p:nvPr>
            <p:ph idx="1" type="body"/>
          </p:nvPr>
        </p:nvSpPr>
        <p:spPr>
          <a:xfrm>
            <a:off x="2900934" y="1023586"/>
            <a:ext cx="2606100" cy="8076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accent1"/>
              </a:buClr>
              <a:buSzPts val="2000"/>
              <a:buFont typeface="Noto Sans Symbols"/>
              <a:buNone/>
              <a:defRPr b="1" i="0" sz="2000" u="none" cap="none" strike="noStrike">
                <a:solidFill>
                  <a:srgbClr val="595959"/>
                </a:solidFill>
                <a:latin typeface="Corbel"/>
                <a:ea typeface="Corbel"/>
                <a:cs typeface="Corbel"/>
                <a:sym typeface="Corbel"/>
              </a:defRPr>
            </a:lvl1pPr>
            <a:lvl2pPr indent="-228600" lvl="1" marL="914400" marR="0" rtl="0" algn="l">
              <a:lnSpc>
                <a:spcPct val="90000"/>
              </a:lnSpc>
              <a:spcBef>
                <a:spcPts val="250"/>
              </a:spcBef>
              <a:spcAft>
                <a:spcPts val="0"/>
              </a:spcAft>
              <a:buClr>
                <a:schemeClr val="accent1"/>
              </a:buClr>
              <a:buSzPts val="2000"/>
              <a:buFont typeface="Noto Sans Symbols"/>
              <a:buNone/>
              <a:defRPr b="1" i="0" sz="2000" u="none" cap="none" strike="noStrike">
                <a:solidFill>
                  <a:srgbClr val="595959"/>
                </a:solidFill>
                <a:latin typeface="Corbel"/>
                <a:ea typeface="Corbel"/>
                <a:cs typeface="Corbel"/>
                <a:sym typeface="Corbel"/>
              </a:defRPr>
            </a:lvl2pPr>
            <a:lvl3pPr indent="-228600" lvl="2" marL="1371600" marR="0" rtl="0" algn="l">
              <a:lnSpc>
                <a:spcPct val="90000"/>
              </a:lnSpc>
              <a:spcBef>
                <a:spcPts val="250"/>
              </a:spcBef>
              <a:spcAft>
                <a:spcPts val="0"/>
              </a:spcAft>
              <a:buClr>
                <a:schemeClr val="accent1"/>
              </a:buClr>
              <a:buSzPts val="1800"/>
              <a:buFont typeface="Noto Sans Symbols"/>
              <a:buNone/>
              <a:defRPr b="1" i="0" sz="1800" u="none" cap="none" strike="noStrike">
                <a:solidFill>
                  <a:srgbClr val="595959"/>
                </a:solidFill>
                <a:latin typeface="Corbel"/>
                <a:ea typeface="Corbel"/>
                <a:cs typeface="Corbel"/>
                <a:sym typeface="Corbel"/>
              </a:defRPr>
            </a:lvl3pPr>
            <a:lvl4pPr indent="-228600" lvl="3" marL="1828800" marR="0" rtl="0" algn="l">
              <a:lnSpc>
                <a:spcPct val="90000"/>
              </a:lnSpc>
              <a:spcBef>
                <a:spcPts val="250"/>
              </a:spcBef>
              <a:spcAft>
                <a:spcPts val="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4pPr>
            <a:lvl5pPr indent="-228600" lvl="4" marL="2286000" marR="0" rtl="0" algn="l">
              <a:lnSpc>
                <a:spcPct val="90000"/>
              </a:lnSpc>
              <a:spcBef>
                <a:spcPts val="250"/>
              </a:spcBef>
              <a:spcAft>
                <a:spcPts val="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5pPr>
            <a:lvl6pPr indent="-228600" lvl="5" marL="2743200" marR="0" rtl="0" algn="l">
              <a:lnSpc>
                <a:spcPct val="90000"/>
              </a:lnSpc>
              <a:spcBef>
                <a:spcPts val="250"/>
              </a:spcBef>
              <a:spcAft>
                <a:spcPts val="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6pPr>
            <a:lvl7pPr indent="-228600" lvl="6" marL="3200400" marR="0" rtl="0" algn="l">
              <a:lnSpc>
                <a:spcPct val="90000"/>
              </a:lnSpc>
              <a:spcBef>
                <a:spcPts val="250"/>
              </a:spcBef>
              <a:spcAft>
                <a:spcPts val="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7pPr>
            <a:lvl8pPr indent="-228600" lvl="7" marL="3657600" marR="0" rtl="0" algn="l">
              <a:lnSpc>
                <a:spcPct val="90000"/>
              </a:lnSpc>
              <a:spcBef>
                <a:spcPts val="250"/>
              </a:spcBef>
              <a:spcAft>
                <a:spcPts val="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8pPr>
            <a:lvl9pPr indent="-228600" lvl="8" marL="4114800" marR="0" rtl="0" algn="l">
              <a:lnSpc>
                <a:spcPct val="90000"/>
              </a:lnSpc>
              <a:spcBef>
                <a:spcPts val="250"/>
              </a:spcBef>
              <a:spcAft>
                <a:spcPts val="25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9pPr>
          </a:lstStyle>
          <a:p/>
        </p:txBody>
      </p:sp>
      <p:sp>
        <p:nvSpPr>
          <p:cNvPr id="142" name="Google Shape;142;p23"/>
          <p:cNvSpPr txBox="1"/>
          <p:nvPr>
            <p:ph idx="2" type="body"/>
          </p:nvPr>
        </p:nvSpPr>
        <p:spPr>
          <a:xfrm>
            <a:off x="2900934" y="1930936"/>
            <a:ext cx="2606100" cy="4023300"/>
          </a:xfrm>
          <a:prstGeom prst="rect">
            <a:avLst/>
          </a:prstGeom>
          <a:noFill/>
          <a:ln>
            <a:noFill/>
          </a:ln>
        </p:spPr>
        <p:txBody>
          <a:bodyPr anchorCtr="0" anchor="ctr" bIns="45700" lIns="91425" spcFirstLastPara="1" rIns="91425" wrap="square" tIns="45700">
            <a:no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43" name="Google Shape;143;p23"/>
          <p:cNvSpPr txBox="1"/>
          <p:nvPr>
            <p:ph idx="3" type="body"/>
          </p:nvPr>
        </p:nvSpPr>
        <p:spPr>
          <a:xfrm>
            <a:off x="5863847" y="1023586"/>
            <a:ext cx="2606100" cy="8133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accent1"/>
              </a:buClr>
              <a:buSzPts val="2000"/>
              <a:buFont typeface="Noto Sans Symbols"/>
              <a:buNone/>
              <a:defRPr b="1" i="0" sz="2000" u="none" cap="none" strike="noStrike">
                <a:solidFill>
                  <a:srgbClr val="595959"/>
                </a:solidFill>
                <a:latin typeface="Corbel"/>
                <a:ea typeface="Corbel"/>
                <a:cs typeface="Corbel"/>
                <a:sym typeface="Corbel"/>
              </a:defRPr>
            </a:lvl1pPr>
            <a:lvl2pPr indent="-228600" lvl="1" marL="914400" marR="0" rtl="0" algn="l">
              <a:lnSpc>
                <a:spcPct val="90000"/>
              </a:lnSpc>
              <a:spcBef>
                <a:spcPts val="250"/>
              </a:spcBef>
              <a:spcAft>
                <a:spcPts val="0"/>
              </a:spcAft>
              <a:buClr>
                <a:schemeClr val="accent1"/>
              </a:buClr>
              <a:buSzPts val="2000"/>
              <a:buFont typeface="Noto Sans Symbols"/>
              <a:buNone/>
              <a:defRPr b="1" i="0" sz="2000" u="none" cap="none" strike="noStrike">
                <a:solidFill>
                  <a:srgbClr val="595959"/>
                </a:solidFill>
                <a:latin typeface="Corbel"/>
                <a:ea typeface="Corbel"/>
                <a:cs typeface="Corbel"/>
                <a:sym typeface="Corbel"/>
              </a:defRPr>
            </a:lvl2pPr>
            <a:lvl3pPr indent="-228600" lvl="2" marL="1371600" marR="0" rtl="0" algn="l">
              <a:lnSpc>
                <a:spcPct val="90000"/>
              </a:lnSpc>
              <a:spcBef>
                <a:spcPts val="250"/>
              </a:spcBef>
              <a:spcAft>
                <a:spcPts val="0"/>
              </a:spcAft>
              <a:buClr>
                <a:schemeClr val="accent1"/>
              </a:buClr>
              <a:buSzPts val="1800"/>
              <a:buFont typeface="Noto Sans Symbols"/>
              <a:buNone/>
              <a:defRPr b="1" i="0" sz="1800" u="none" cap="none" strike="noStrike">
                <a:solidFill>
                  <a:srgbClr val="595959"/>
                </a:solidFill>
                <a:latin typeface="Corbel"/>
                <a:ea typeface="Corbel"/>
                <a:cs typeface="Corbel"/>
                <a:sym typeface="Corbel"/>
              </a:defRPr>
            </a:lvl3pPr>
            <a:lvl4pPr indent="-228600" lvl="3" marL="1828800" marR="0" rtl="0" algn="l">
              <a:lnSpc>
                <a:spcPct val="90000"/>
              </a:lnSpc>
              <a:spcBef>
                <a:spcPts val="250"/>
              </a:spcBef>
              <a:spcAft>
                <a:spcPts val="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4pPr>
            <a:lvl5pPr indent="-228600" lvl="4" marL="2286000" marR="0" rtl="0" algn="l">
              <a:lnSpc>
                <a:spcPct val="90000"/>
              </a:lnSpc>
              <a:spcBef>
                <a:spcPts val="250"/>
              </a:spcBef>
              <a:spcAft>
                <a:spcPts val="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5pPr>
            <a:lvl6pPr indent="-228600" lvl="5" marL="2743200" marR="0" rtl="0" algn="l">
              <a:lnSpc>
                <a:spcPct val="90000"/>
              </a:lnSpc>
              <a:spcBef>
                <a:spcPts val="250"/>
              </a:spcBef>
              <a:spcAft>
                <a:spcPts val="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6pPr>
            <a:lvl7pPr indent="-228600" lvl="6" marL="3200400" marR="0" rtl="0" algn="l">
              <a:lnSpc>
                <a:spcPct val="90000"/>
              </a:lnSpc>
              <a:spcBef>
                <a:spcPts val="250"/>
              </a:spcBef>
              <a:spcAft>
                <a:spcPts val="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7pPr>
            <a:lvl8pPr indent="-228600" lvl="7" marL="3657600" marR="0" rtl="0" algn="l">
              <a:lnSpc>
                <a:spcPct val="90000"/>
              </a:lnSpc>
              <a:spcBef>
                <a:spcPts val="250"/>
              </a:spcBef>
              <a:spcAft>
                <a:spcPts val="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8pPr>
            <a:lvl9pPr indent="-228600" lvl="8" marL="4114800" marR="0" rtl="0" algn="l">
              <a:lnSpc>
                <a:spcPct val="90000"/>
              </a:lnSpc>
              <a:spcBef>
                <a:spcPts val="250"/>
              </a:spcBef>
              <a:spcAft>
                <a:spcPts val="250"/>
              </a:spcAft>
              <a:buClr>
                <a:schemeClr val="accent1"/>
              </a:buClr>
              <a:buSzPts val="1600"/>
              <a:buFont typeface="Noto Sans Symbols"/>
              <a:buNone/>
              <a:defRPr b="1" i="0" sz="1600" u="none" cap="none" strike="noStrike">
                <a:solidFill>
                  <a:srgbClr val="595959"/>
                </a:solidFill>
                <a:latin typeface="Corbel"/>
                <a:ea typeface="Corbel"/>
                <a:cs typeface="Corbel"/>
                <a:sym typeface="Corbel"/>
              </a:defRPr>
            </a:lvl9pPr>
          </a:lstStyle>
          <a:p/>
        </p:txBody>
      </p:sp>
      <p:sp>
        <p:nvSpPr>
          <p:cNvPr id="144" name="Google Shape;144;p23"/>
          <p:cNvSpPr txBox="1"/>
          <p:nvPr>
            <p:ph idx="4" type="body"/>
          </p:nvPr>
        </p:nvSpPr>
        <p:spPr>
          <a:xfrm>
            <a:off x="5863847" y="1930936"/>
            <a:ext cx="2606100" cy="4023300"/>
          </a:xfrm>
          <a:prstGeom prst="rect">
            <a:avLst/>
          </a:prstGeom>
          <a:noFill/>
          <a:ln>
            <a:noFill/>
          </a:ln>
        </p:spPr>
        <p:txBody>
          <a:bodyPr anchorCtr="0" anchor="ctr" bIns="45700" lIns="91425" spcFirstLastPara="1" rIns="91425" wrap="square" tIns="45700">
            <a:no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45" name="Google Shape;145;p23"/>
          <p:cNvSpPr txBox="1"/>
          <p:nvPr>
            <p:ph idx="10" type="dt"/>
          </p:nvPr>
        </p:nvSpPr>
        <p:spPr>
          <a:xfrm>
            <a:off x="196849" y="6356350"/>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46" name="Google Shape;146;p23"/>
          <p:cNvSpPr txBox="1"/>
          <p:nvPr>
            <p:ph idx="11" type="ftr"/>
          </p:nvPr>
        </p:nvSpPr>
        <p:spPr>
          <a:xfrm>
            <a:off x="2901951" y="6356350"/>
            <a:ext cx="44337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47" name="Google Shape;147;p23"/>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4" name="Shape 14"/>
        <p:cNvGrpSpPr/>
        <p:nvPr/>
      </p:nvGrpSpPr>
      <p:grpSpPr>
        <a:xfrm>
          <a:off x="0" y="0"/>
          <a:ext cx="0" cy="0"/>
          <a:chOff x="0" y="0"/>
          <a:chExt cx="0" cy="0"/>
        </a:xfrm>
      </p:grpSpPr>
      <p:sp>
        <p:nvSpPr>
          <p:cNvPr id="15" name="Google Shape;15;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 name="Google Shape;16;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7" name="Google Shape;17;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8" name="Google Shape;18;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9" name="Google Shape;19;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0" name="Google Shape;20;p3"/>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Intro to Python III</a:t>
            </a:r>
            <a:endParaRPr b="1">
              <a:solidFill>
                <a:srgbClr val="EAEAEA"/>
              </a:solidFill>
              <a:latin typeface="Open Sans"/>
              <a:ea typeface="Open Sans"/>
              <a:cs typeface="Open Sans"/>
              <a:sym typeface="Open Sans"/>
            </a:endParaRPr>
          </a:p>
        </p:txBody>
      </p:sp>
      <p:pic>
        <p:nvPicPr>
          <p:cNvPr id="21" name="Google Shape;21;p3"/>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22" name="Google Shape;22;p3"/>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3" name="Google Shape;23;p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8" name="Shape 148"/>
        <p:cNvGrpSpPr/>
        <p:nvPr/>
      </p:nvGrpSpPr>
      <p:grpSpPr>
        <a:xfrm>
          <a:off x="0" y="0"/>
          <a:ext cx="0" cy="0"/>
          <a:chOff x="0" y="0"/>
          <a:chExt cx="0" cy="0"/>
        </a:xfrm>
      </p:grpSpPr>
      <p:sp>
        <p:nvSpPr>
          <p:cNvPr id="149" name="Google Shape;149;p24"/>
          <p:cNvSpPr txBox="1"/>
          <p:nvPr>
            <p:ph type="title"/>
          </p:nvPr>
        </p:nvSpPr>
        <p:spPr>
          <a:xfrm>
            <a:off x="189689" y="1123837"/>
            <a:ext cx="2210700" cy="4601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50" name="Google Shape;150;p24"/>
          <p:cNvSpPr txBox="1"/>
          <p:nvPr>
            <p:ph idx="10" type="dt"/>
          </p:nvPr>
        </p:nvSpPr>
        <p:spPr>
          <a:xfrm>
            <a:off x="196849" y="6356350"/>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51" name="Google Shape;151;p24"/>
          <p:cNvSpPr txBox="1"/>
          <p:nvPr>
            <p:ph idx="11" type="ftr"/>
          </p:nvPr>
        </p:nvSpPr>
        <p:spPr>
          <a:xfrm>
            <a:off x="2901951" y="6356350"/>
            <a:ext cx="44337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52" name="Google Shape;152;p24"/>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153" name="Shape 153"/>
        <p:cNvGrpSpPr/>
        <p:nvPr/>
      </p:nvGrpSpPr>
      <p:grpSpPr>
        <a:xfrm>
          <a:off x="0" y="0"/>
          <a:ext cx="0" cy="0"/>
          <a:chOff x="0" y="0"/>
          <a:chExt cx="0" cy="0"/>
        </a:xfrm>
      </p:grpSpPr>
      <p:sp>
        <p:nvSpPr>
          <p:cNvPr id="154" name="Google Shape;154;p25"/>
          <p:cNvSpPr txBox="1"/>
          <p:nvPr>
            <p:ph idx="10" type="dt"/>
          </p:nvPr>
        </p:nvSpPr>
        <p:spPr>
          <a:xfrm>
            <a:off x="196849" y="6356350"/>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55" name="Google Shape;155;p25"/>
          <p:cNvSpPr txBox="1"/>
          <p:nvPr>
            <p:ph idx="11" type="ftr"/>
          </p:nvPr>
        </p:nvSpPr>
        <p:spPr>
          <a:xfrm>
            <a:off x="2901951" y="6356350"/>
            <a:ext cx="44337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56" name="Google Shape;156;p25"/>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7" name="Shape 157"/>
        <p:cNvGrpSpPr/>
        <p:nvPr/>
      </p:nvGrpSpPr>
      <p:grpSpPr>
        <a:xfrm>
          <a:off x="0" y="0"/>
          <a:ext cx="0" cy="0"/>
          <a:chOff x="0" y="0"/>
          <a:chExt cx="0" cy="0"/>
        </a:xfrm>
      </p:grpSpPr>
      <p:sp>
        <p:nvSpPr>
          <p:cNvPr id="158" name="Google Shape;158;p26"/>
          <p:cNvSpPr txBox="1"/>
          <p:nvPr>
            <p:ph type="title"/>
          </p:nvPr>
        </p:nvSpPr>
        <p:spPr>
          <a:xfrm>
            <a:off x="192024" y="1143000"/>
            <a:ext cx="2126100" cy="2377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FFFFFF"/>
              </a:buClr>
              <a:buSzPts val="3200"/>
              <a:buFont typeface="Corbel"/>
              <a:buNone/>
              <a:defRPr b="0" i="0" sz="3200" u="none" cap="none" strike="noStrike">
                <a:solidFill>
                  <a:srgbClr val="FFFFFF"/>
                </a:solidFill>
                <a:latin typeface="Corbel"/>
                <a:ea typeface="Corbel"/>
                <a:cs typeface="Corbel"/>
                <a:sym typeface="Corbe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59" name="Google Shape;159;p26"/>
          <p:cNvSpPr txBox="1"/>
          <p:nvPr>
            <p:ph idx="1" type="body"/>
          </p:nvPr>
        </p:nvSpPr>
        <p:spPr>
          <a:xfrm>
            <a:off x="2900934" y="868680"/>
            <a:ext cx="5486400" cy="5120700"/>
          </a:xfrm>
          <a:prstGeom prst="rect">
            <a:avLst/>
          </a:prstGeom>
          <a:noFill/>
          <a:ln>
            <a:noFill/>
          </a:ln>
        </p:spPr>
        <p:txBody>
          <a:bodyPr anchorCtr="0" anchor="ctr" bIns="45700" lIns="91425" spcFirstLastPara="1" rIns="91425" wrap="square" tIns="45700">
            <a:no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60" name="Google Shape;160;p26"/>
          <p:cNvSpPr txBox="1"/>
          <p:nvPr>
            <p:ph idx="2" type="body"/>
          </p:nvPr>
        </p:nvSpPr>
        <p:spPr>
          <a:xfrm>
            <a:off x="192024" y="3494176"/>
            <a:ext cx="2126100" cy="2322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200"/>
              </a:spcBef>
              <a:spcAft>
                <a:spcPts val="0"/>
              </a:spcAft>
              <a:buClr>
                <a:schemeClr val="accent1"/>
              </a:buClr>
              <a:buSzPts val="1400"/>
              <a:buFont typeface="Noto Sans Symbols"/>
              <a:buNone/>
              <a:defRPr b="0" i="0" sz="1400" u="none" cap="none" strike="noStrike">
                <a:solidFill>
                  <a:srgbClr val="FFFFFF"/>
                </a:solidFill>
                <a:latin typeface="Corbel"/>
                <a:ea typeface="Corbel"/>
                <a:cs typeface="Corbel"/>
                <a:sym typeface="Corbel"/>
              </a:defRPr>
            </a:lvl1pPr>
            <a:lvl2pPr indent="-228600" lvl="1" marL="914400" marR="0" rtl="0" algn="l">
              <a:lnSpc>
                <a:spcPct val="90000"/>
              </a:lnSpc>
              <a:spcBef>
                <a:spcPts val="250"/>
              </a:spcBef>
              <a:spcAft>
                <a:spcPts val="0"/>
              </a:spcAft>
              <a:buClr>
                <a:schemeClr val="accent1"/>
              </a:buClr>
              <a:buSzPts val="1200"/>
              <a:buFont typeface="Noto Sans Symbols"/>
              <a:buNone/>
              <a:defRPr b="0" i="0" sz="1200" u="none" cap="none" strike="noStrike">
                <a:solidFill>
                  <a:srgbClr val="595959"/>
                </a:solidFill>
                <a:latin typeface="Corbel"/>
                <a:ea typeface="Corbel"/>
                <a:cs typeface="Corbel"/>
                <a:sym typeface="Corbel"/>
              </a:defRPr>
            </a:lvl2pPr>
            <a:lvl3pPr indent="-228600" lvl="2" marL="1371600" marR="0" rtl="0" algn="l">
              <a:lnSpc>
                <a:spcPct val="90000"/>
              </a:lnSpc>
              <a:spcBef>
                <a:spcPts val="250"/>
              </a:spcBef>
              <a:spcAft>
                <a:spcPts val="0"/>
              </a:spcAft>
              <a:buClr>
                <a:schemeClr val="accent1"/>
              </a:buClr>
              <a:buSzPts val="1000"/>
              <a:buFont typeface="Noto Sans Symbols"/>
              <a:buNone/>
              <a:defRPr b="0" i="0" sz="1000" u="none" cap="none" strike="noStrike">
                <a:solidFill>
                  <a:srgbClr val="595959"/>
                </a:solidFill>
                <a:latin typeface="Corbel"/>
                <a:ea typeface="Corbel"/>
                <a:cs typeface="Corbel"/>
                <a:sym typeface="Corbel"/>
              </a:defRPr>
            </a:lvl3pPr>
            <a:lvl4pPr indent="-228600" lvl="3" marL="1828800" marR="0" rtl="0" algn="l">
              <a:lnSpc>
                <a:spcPct val="90000"/>
              </a:lnSpc>
              <a:spcBef>
                <a:spcPts val="250"/>
              </a:spcBef>
              <a:spcAft>
                <a:spcPts val="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4pPr>
            <a:lvl5pPr indent="-228600" lvl="4" marL="2286000" marR="0" rtl="0" algn="l">
              <a:lnSpc>
                <a:spcPct val="90000"/>
              </a:lnSpc>
              <a:spcBef>
                <a:spcPts val="250"/>
              </a:spcBef>
              <a:spcAft>
                <a:spcPts val="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5pPr>
            <a:lvl6pPr indent="-228600" lvl="5" marL="2743200" marR="0" rtl="0" algn="l">
              <a:lnSpc>
                <a:spcPct val="90000"/>
              </a:lnSpc>
              <a:spcBef>
                <a:spcPts val="250"/>
              </a:spcBef>
              <a:spcAft>
                <a:spcPts val="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6pPr>
            <a:lvl7pPr indent="-228600" lvl="6" marL="3200400" marR="0" rtl="0" algn="l">
              <a:lnSpc>
                <a:spcPct val="90000"/>
              </a:lnSpc>
              <a:spcBef>
                <a:spcPts val="250"/>
              </a:spcBef>
              <a:spcAft>
                <a:spcPts val="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7pPr>
            <a:lvl8pPr indent="-228600" lvl="7" marL="3657600" marR="0" rtl="0" algn="l">
              <a:lnSpc>
                <a:spcPct val="90000"/>
              </a:lnSpc>
              <a:spcBef>
                <a:spcPts val="250"/>
              </a:spcBef>
              <a:spcAft>
                <a:spcPts val="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8pPr>
            <a:lvl9pPr indent="-228600" lvl="8" marL="4114800" marR="0" rtl="0" algn="l">
              <a:lnSpc>
                <a:spcPct val="90000"/>
              </a:lnSpc>
              <a:spcBef>
                <a:spcPts val="250"/>
              </a:spcBef>
              <a:spcAft>
                <a:spcPts val="25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9pPr>
          </a:lstStyle>
          <a:p/>
        </p:txBody>
      </p:sp>
      <p:sp>
        <p:nvSpPr>
          <p:cNvPr id="161" name="Google Shape;161;p26"/>
          <p:cNvSpPr txBox="1"/>
          <p:nvPr>
            <p:ph idx="10" type="dt"/>
          </p:nvPr>
        </p:nvSpPr>
        <p:spPr>
          <a:xfrm>
            <a:off x="196849" y="6356350"/>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62" name="Google Shape;162;p26"/>
          <p:cNvSpPr txBox="1"/>
          <p:nvPr>
            <p:ph idx="11" type="ftr"/>
          </p:nvPr>
        </p:nvSpPr>
        <p:spPr>
          <a:xfrm>
            <a:off x="2901951" y="6356350"/>
            <a:ext cx="44337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63" name="Google Shape;163;p26"/>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64" name="Shape 164"/>
        <p:cNvGrpSpPr/>
        <p:nvPr/>
      </p:nvGrpSpPr>
      <p:grpSpPr>
        <a:xfrm>
          <a:off x="0" y="0"/>
          <a:ext cx="0" cy="0"/>
          <a:chOff x="0" y="0"/>
          <a:chExt cx="0" cy="0"/>
        </a:xfrm>
      </p:grpSpPr>
      <p:sp>
        <p:nvSpPr>
          <p:cNvPr id="165" name="Google Shape;165;p27"/>
          <p:cNvSpPr txBox="1"/>
          <p:nvPr>
            <p:ph type="title"/>
          </p:nvPr>
        </p:nvSpPr>
        <p:spPr>
          <a:xfrm>
            <a:off x="192024" y="1143000"/>
            <a:ext cx="2126100" cy="2377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FFFFFF"/>
              </a:buClr>
              <a:buSzPts val="3200"/>
              <a:buFont typeface="Corbel"/>
              <a:buNone/>
              <a:defRPr b="0" i="0" sz="3200" u="none" cap="none" strike="noStrike">
                <a:solidFill>
                  <a:srgbClr val="FFFFFF"/>
                </a:solidFill>
                <a:latin typeface="Corbel"/>
                <a:ea typeface="Corbel"/>
                <a:cs typeface="Corbel"/>
                <a:sym typeface="Corbe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6" name="Google Shape;166;p27"/>
          <p:cNvSpPr/>
          <p:nvPr>
            <p:ph idx="2" type="pic"/>
          </p:nvPr>
        </p:nvSpPr>
        <p:spPr>
          <a:xfrm>
            <a:off x="2677983" y="767419"/>
            <a:ext cx="6086400" cy="5331000"/>
          </a:xfrm>
          <a:prstGeom prst="rect">
            <a:avLst/>
          </a:prstGeom>
          <a:solidFill>
            <a:srgbClr val="BFBFBF"/>
          </a:solidFill>
          <a:ln>
            <a:noFill/>
          </a:ln>
        </p:spPr>
        <p:txBody>
          <a:bodyPr anchorCtr="0" anchor="t" bIns="45700" lIns="91425" spcFirstLastPara="1" rIns="91425" wrap="square" tIns="45700">
            <a:noAutofit/>
          </a:bodyPr>
          <a:lstStyle>
            <a:lvl1pPr lvl="0" marR="0" rtl="0" algn="l">
              <a:lnSpc>
                <a:spcPct val="90000"/>
              </a:lnSpc>
              <a:spcBef>
                <a:spcPts val="1200"/>
              </a:spcBef>
              <a:spcAft>
                <a:spcPts val="0"/>
              </a:spcAft>
              <a:buClr>
                <a:schemeClr val="accent1"/>
              </a:buClr>
              <a:buSzPts val="3200"/>
              <a:buFont typeface="Noto Sans Symbols"/>
              <a:buNone/>
              <a:defRPr b="0" i="0" sz="3200" u="none" cap="none" strike="noStrike">
                <a:solidFill>
                  <a:srgbClr val="595959"/>
                </a:solidFill>
                <a:latin typeface="Corbel"/>
                <a:ea typeface="Corbel"/>
                <a:cs typeface="Corbel"/>
                <a:sym typeface="Corbel"/>
              </a:defRPr>
            </a:lvl1pPr>
            <a:lvl2pPr lvl="1" marR="0" rtl="0" algn="l">
              <a:lnSpc>
                <a:spcPct val="90000"/>
              </a:lnSpc>
              <a:spcBef>
                <a:spcPts val="250"/>
              </a:spcBef>
              <a:spcAft>
                <a:spcPts val="0"/>
              </a:spcAft>
              <a:buClr>
                <a:schemeClr val="accent1"/>
              </a:buClr>
              <a:buSzPts val="2800"/>
              <a:buFont typeface="Noto Sans Symbols"/>
              <a:buNone/>
              <a:defRPr b="0" i="0" sz="2800" u="none" cap="none" strike="noStrike">
                <a:solidFill>
                  <a:srgbClr val="595959"/>
                </a:solidFill>
                <a:latin typeface="Corbel"/>
                <a:ea typeface="Corbel"/>
                <a:cs typeface="Corbel"/>
                <a:sym typeface="Corbel"/>
              </a:defRPr>
            </a:lvl2pPr>
            <a:lvl3pPr lvl="2" marR="0" rtl="0" algn="l">
              <a:lnSpc>
                <a:spcPct val="90000"/>
              </a:lnSpc>
              <a:spcBef>
                <a:spcPts val="250"/>
              </a:spcBef>
              <a:spcAft>
                <a:spcPts val="0"/>
              </a:spcAft>
              <a:buClr>
                <a:schemeClr val="accent1"/>
              </a:buClr>
              <a:buSzPts val="2400"/>
              <a:buFont typeface="Noto Sans Symbols"/>
              <a:buNone/>
              <a:defRPr b="0" i="0" sz="2400" u="none" cap="none" strike="noStrike">
                <a:solidFill>
                  <a:srgbClr val="595959"/>
                </a:solidFill>
                <a:latin typeface="Corbel"/>
                <a:ea typeface="Corbel"/>
                <a:cs typeface="Corbel"/>
                <a:sym typeface="Corbel"/>
              </a:defRPr>
            </a:lvl3pPr>
            <a:lvl4pPr lvl="3" marR="0" rtl="0" algn="l">
              <a:lnSpc>
                <a:spcPct val="90000"/>
              </a:lnSpc>
              <a:spcBef>
                <a:spcPts val="250"/>
              </a:spcBef>
              <a:spcAft>
                <a:spcPts val="0"/>
              </a:spcAft>
              <a:buClr>
                <a:schemeClr val="accent1"/>
              </a:buClr>
              <a:buSzPts val="2000"/>
              <a:buFont typeface="Noto Sans Symbols"/>
              <a:buNone/>
              <a:defRPr b="0" i="0" sz="2000" u="none" cap="none" strike="noStrike">
                <a:solidFill>
                  <a:srgbClr val="595959"/>
                </a:solidFill>
                <a:latin typeface="Corbel"/>
                <a:ea typeface="Corbel"/>
                <a:cs typeface="Corbel"/>
                <a:sym typeface="Corbel"/>
              </a:defRPr>
            </a:lvl4pPr>
            <a:lvl5pPr lvl="4" marR="0" rtl="0" algn="l">
              <a:lnSpc>
                <a:spcPct val="90000"/>
              </a:lnSpc>
              <a:spcBef>
                <a:spcPts val="250"/>
              </a:spcBef>
              <a:spcAft>
                <a:spcPts val="0"/>
              </a:spcAft>
              <a:buClr>
                <a:schemeClr val="accent1"/>
              </a:buClr>
              <a:buSzPts val="2000"/>
              <a:buFont typeface="Noto Sans Symbols"/>
              <a:buNone/>
              <a:defRPr b="0" i="0" sz="2000" u="none" cap="none" strike="noStrike">
                <a:solidFill>
                  <a:srgbClr val="595959"/>
                </a:solidFill>
                <a:latin typeface="Corbel"/>
                <a:ea typeface="Corbel"/>
                <a:cs typeface="Corbel"/>
                <a:sym typeface="Corbel"/>
              </a:defRPr>
            </a:lvl5pPr>
            <a:lvl6pPr lvl="5" marR="0" rtl="0" algn="l">
              <a:lnSpc>
                <a:spcPct val="90000"/>
              </a:lnSpc>
              <a:spcBef>
                <a:spcPts val="250"/>
              </a:spcBef>
              <a:spcAft>
                <a:spcPts val="0"/>
              </a:spcAft>
              <a:buClr>
                <a:schemeClr val="accent1"/>
              </a:buClr>
              <a:buSzPts val="2000"/>
              <a:buFont typeface="Noto Sans Symbols"/>
              <a:buNone/>
              <a:defRPr b="0" i="0" sz="2000" u="none" cap="none" strike="noStrike">
                <a:solidFill>
                  <a:srgbClr val="595959"/>
                </a:solidFill>
                <a:latin typeface="Corbel"/>
                <a:ea typeface="Corbel"/>
                <a:cs typeface="Corbel"/>
                <a:sym typeface="Corbel"/>
              </a:defRPr>
            </a:lvl6pPr>
            <a:lvl7pPr lvl="6" marR="0" rtl="0" algn="l">
              <a:lnSpc>
                <a:spcPct val="90000"/>
              </a:lnSpc>
              <a:spcBef>
                <a:spcPts val="250"/>
              </a:spcBef>
              <a:spcAft>
                <a:spcPts val="0"/>
              </a:spcAft>
              <a:buClr>
                <a:schemeClr val="accent1"/>
              </a:buClr>
              <a:buSzPts val="2000"/>
              <a:buFont typeface="Noto Sans Symbols"/>
              <a:buNone/>
              <a:defRPr b="0" i="0" sz="2000" u="none" cap="none" strike="noStrike">
                <a:solidFill>
                  <a:srgbClr val="595959"/>
                </a:solidFill>
                <a:latin typeface="Corbel"/>
                <a:ea typeface="Corbel"/>
                <a:cs typeface="Corbel"/>
                <a:sym typeface="Corbel"/>
              </a:defRPr>
            </a:lvl7pPr>
            <a:lvl8pPr lvl="7" marR="0" rtl="0" algn="l">
              <a:lnSpc>
                <a:spcPct val="90000"/>
              </a:lnSpc>
              <a:spcBef>
                <a:spcPts val="250"/>
              </a:spcBef>
              <a:spcAft>
                <a:spcPts val="0"/>
              </a:spcAft>
              <a:buClr>
                <a:schemeClr val="accent1"/>
              </a:buClr>
              <a:buSzPts val="2000"/>
              <a:buFont typeface="Noto Sans Symbols"/>
              <a:buNone/>
              <a:defRPr b="0" i="0" sz="2000" u="none" cap="none" strike="noStrike">
                <a:solidFill>
                  <a:srgbClr val="595959"/>
                </a:solidFill>
                <a:latin typeface="Corbel"/>
                <a:ea typeface="Corbel"/>
                <a:cs typeface="Corbel"/>
                <a:sym typeface="Corbel"/>
              </a:defRPr>
            </a:lvl8pPr>
            <a:lvl9pPr lvl="8" marR="0" rtl="0" algn="l">
              <a:lnSpc>
                <a:spcPct val="90000"/>
              </a:lnSpc>
              <a:spcBef>
                <a:spcPts val="250"/>
              </a:spcBef>
              <a:spcAft>
                <a:spcPts val="250"/>
              </a:spcAft>
              <a:buClr>
                <a:schemeClr val="accent1"/>
              </a:buClr>
              <a:buSzPts val="2000"/>
              <a:buFont typeface="Noto Sans Symbols"/>
              <a:buNone/>
              <a:defRPr b="0" i="0" sz="2000" u="none" cap="none" strike="noStrike">
                <a:solidFill>
                  <a:srgbClr val="595959"/>
                </a:solidFill>
                <a:latin typeface="Corbel"/>
                <a:ea typeface="Corbel"/>
                <a:cs typeface="Corbel"/>
                <a:sym typeface="Corbel"/>
              </a:defRPr>
            </a:lvl9pPr>
          </a:lstStyle>
          <a:p/>
        </p:txBody>
      </p:sp>
      <p:sp>
        <p:nvSpPr>
          <p:cNvPr id="167" name="Google Shape;167;p27"/>
          <p:cNvSpPr txBox="1"/>
          <p:nvPr>
            <p:ph idx="1" type="body"/>
          </p:nvPr>
        </p:nvSpPr>
        <p:spPr>
          <a:xfrm>
            <a:off x="192024" y="3493008"/>
            <a:ext cx="2126100" cy="2322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200"/>
              </a:spcBef>
              <a:spcAft>
                <a:spcPts val="0"/>
              </a:spcAft>
              <a:buClr>
                <a:schemeClr val="accent1"/>
              </a:buClr>
              <a:buSzPts val="1400"/>
              <a:buFont typeface="Noto Sans Symbols"/>
              <a:buNone/>
              <a:defRPr b="0" i="0" sz="1400" u="none" cap="none" strike="noStrike">
                <a:solidFill>
                  <a:srgbClr val="FFFFFF"/>
                </a:solidFill>
                <a:latin typeface="Corbel"/>
                <a:ea typeface="Corbel"/>
                <a:cs typeface="Corbel"/>
                <a:sym typeface="Corbel"/>
              </a:defRPr>
            </a:lvl1pPr>
            <a:lvl2pPr indent="-228600" lvl="1" marL="914400" marR="0" rtl="0" algn="l">
              <a:lnSpc>
                <a:spcPct val="90000"/>
              </a:lnSpc>
              <a:spcBef>
                <a:spcPts val="250"/>
              </a:spcBef>
              <a:spcAft>
                <a:spcPts val="0"/>
              </a:spcAft>
              <a:buClr>
                <a:schemeClr val="accent1"/>
              </a:buClr>
              <a:buSzPts val="1200"/>
              <a:buFont typeface="Noto Sans Symbols"/>
              <a:buNone/>
              <a:defRPr b="0" i="0" sz="1200" u="none" cap="none" strike="noStrike">
                <a:solidFill>
                  <a:srgbClr val="595959"/>
                </a:solidFill>
                <a:latin typeface="Corbel"/>
                <a:ea typeface="Corbel"/>
                <a:cs typeface="Corbel"/>
                <a:sym typeface="Corbel"/>
              </a:defRPr>
            </a:lvl2pPr>
            <a:lvl3pPr indent="-228600" lvl="2" marL="1371600" marR="0" rtl="0" algn="l">
              <a:lnSpc>
                <a:spcPct val="90000"/>
              </a:lnSpc>
              <a:spcBef>
                <a:spcPts val="250"/>
              </a:spcBef>
              <a:spcAft>
                <a:spcPts val="0"/>
              </a:spcAft>
              <a:buClr>
                <a:schemeClr val="accent1"/>
              </a:buClr>
              <a:buSzPts val="1000"/>
              <a:buFont typeface="Noto Sans Symbols"/>
              <a:buNone/>
              <a:defRPr b="0" i="0" sz="1000" u="none" cap="none" strike="noStrike">
                <a:solidFill>
                  <a:srgbClr val="595959"/>
                </a:solidFill>
                <a:latin typeface="Corbel"/>
                <a:ea typeface="Corbel"/>
                <a:cs typeface="Corbel"/>
                <a:sym typeface="Corbel"/>
              </a:defRPr>
            </a:lvl3pPr>
            <a:lvl4pPr indent="-228600" lvl="3" marL="1828800" marR="0" rtl="0" algn="l">
              <a:lnSpc>
                <a:spcPct val="90000"/>
              </a:lnSpc>
              <a:spcBef>
                <a:spcPts val="250"/>
              </a:spcBef>
              <a:spcAft>
                <a:spcPts val="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4pPr>
            <a:lvl5pPr indent="-228600" lvl="4" marL="2286000" marR="0" rtl="0" algn="l">
              <a:lnSpc>
                <a:spcPct val="90000"/>
              </a:lnSpc>
              <a:spcBef>
                <a:spcPts val="250"/>
              </a:spcBef>
              <a:spcAft>
                <a:spcPts val="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5pPr>
            <a:lvl6pPr indent="-228600" lvl="5" marL="2743200" marR="0" rtl="0" algn="l">
              <a:lnSpc>
                <a:spcPct val="90000"/>
              </a:lnSpc>
              <a:spcBef>
                <a:spcPts val="250"/>
              </a:spcBef>
              <a:spcAft>
                <a:spcPts val="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6pPr>
            <a:lvl7pPr indent="-228600" lvl="6" marL="3200400" marR="0" rtl="0" algn="l">
              <a:lnSpc>
                <a:spcPct val="90000"/>
              </a:lnSpc>
              <a:spcBef>
                <a:spcPts val="250"/>
              </a:spcBef>
              <a:spcAft>
                <a:spcPts val="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7pPr>
            <a:lvl8pPr indent="-228600" lvl="7" marL="3657600" marR="0" rtl="0" algn="l">
              <a:lnSpc>
                <a:spcPct val="90000"/>
              </a:lnSpc>
              <a:spcBef>
                <a:spcPts val="250"/>
              </a:spcBef>
              <a:spcAft>
                <a:spcPts val="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8pPr>
            <a:lvl9pPr indent="-228600" lvl="8" marL="4114800" marR="0" rtl="0" algn="l">
              <a:lnSpc>
                <a:spcPct val="90000"/>
              </a:lnSpc>
              <a:spcBef>
                <a:spcPts val="250"/>
              </a:spcBef>
              <a:spcAft>
                <a:spcPts val="250"/>
              </a:spcAft>
              <a:buClr>
                <a:schemeClr val="accent1"/>
              </a:buClr>
              <a:buSzPts val="900"/>
              <a:buFont typeface="Noto Sans Symbols"/>
              <a:buNone/>
              <a:defRPr b="0" i="0" sz="900" u="none" cap="none" strike="noStrike">
                <a:solidFill>
                  <a:srgbClr val="595959"/>
                </a:solidFill>
                <a:latin typeface="Corbel"/>
                <a:ea typeface="Corbel"/>
                <a:cs typeface="Corbel"/>
                <a:sym typeface="Corbel"/>
              </a:defRPr>
            </a:lvl9pPr>
          </a:lstStyle>
          <a:p/>
        </p:txBody>
      </p:sp>
      <p:sp>
        <p:nvSpPr>
          <p:cNvPr id="168" name="Google Shape;168;p27"/>
          <p:cNvSpPr txBox="1"/>
          <p:nvPr>
            <p:ph idx="10" type="dt"/>
          </p:nvPr>
        </p:nvSpPr>
        <p:spPr>
          <a:xfrm>
            <a:off x="196849" y="6356350"/>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69" name="Google Shape;169;p27"/>
          <p:cNvSpPr txBox="1"/>
          <p:nvPr>
            <p:ph idx="11" type="ftr"/>
          </p:nvPr>
        </p:nvSpPr>
        <p:spPr>
          <a:xfrm>
            <a:off x="2624326" y="6356350"/>
            <a:ext cx="44337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70" name="Google Shape;170;p27"/>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71" name="Shape 171"/>
        <p:cNvGrpSpPr/>
        <p:nvPr/>
      </p:nvGrpSpPr>
      <p:grpSpPr>
        <a:xfrm>
          <a:off x="0" y="0"/>
          <a:ext cx="0" cy="0"/>
          <a:chOff x="0" y="0"/>
          <a:chExt cx="0" cy="0"/>
        </a:xfrm>
      </p:grpSpPr>
      <p:sp>
        <p:nvSpPr>
          <p:cNvPr id="172" name="Google Shape;172;p28"/>
          <p:cNvSpPr txBox="1"/>
          <p:nvPr>
            <p:ph type="title"/>
          </p:nvPr>
        </p:nvSpPr>
        <p:spPr>
          <a:xfrm>
            <a:off x="189689" y="1123837"/>
            <a:ext cx="2210700" cy="4601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73" name="Google Shape;173;p28"/>
          <p:cNvSpPr txBox="1"/>
          <p:nvPr>
            <p:ph idx="1" type="body"/>
          </p:nvPr>
        </p:nvSpPr>
        <p:spPr>
          <a:xfrm rot="5400000">
            <a:off x="3084801" y="681258"/>
            <a:ext cx="5120700" cy="54864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74" name="Google Shape;174;p28"/>
          <p:cNvSpPr txBox="1"/>
          <p:nvPr>
            <p:ph idx="10" type="dt"/>
          </p:nvPr>
        </p:nvSpPr>
        <p:spPr>
          <a:xfrm>
            <a:off x="196849" y="6356350"/>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75" name="Google Shape;175;p28"/>
          <p:cNvSpPr txBox="1"/>
          <p:nvPr>
            <p:ph idx="11" type="ftr"/>
          </p:nvPr>
        </p:nvSpPr>
        <p:spPr>
          <a:xfrm>
            <a:off x="2901951" y="6356350"/>
            <a:ext cx="44337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76" name="Google Shape;176;p28"/>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77" name="Shape 177"/>
        <p:cNvGrpSpPr/>
        <p:nvPr/>
      </p:nvGrpSpPr>
      <p:grpSpPr>
        <a:xfrm>
          <a:off x="0" y="0"/>
          <a:ext cx="0" cy="0"/>
          <a:chOff x="0" y="0"/>
          <a:chExt cx="0" cy="0"/>
        </a:xfrm>
      </p:grpSpPr>
      <p:sp>
        <p:nvSpPr>
          <p:cNvPr id="178" name="Google Shape;178;p29"/>
          <p:cNvSpPr txBox="1"/>
          <p:nvPr>
            <p:ph type="title"/>
          </p:nvPr>
        </p:nvSpPr>
        <p:spPr>
          <a:xfrm rot="5400000">
            <a:off x="-1133550" y="2409750"/>
            <a:ext cx="4953000" cy="2114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79" name="Google Shape;179;p29"/>
          <p:cNvSpPr txBox="1"/>
          <p:nvPr>
            <p:ph idx="1" type="body"/>
          </p:nvPr>
        </p:nvSpPr>
        <p:spPr>
          <a:xfrm rot="5400000">
            <a:off x="3083784" y="685830"/>
            <a:ext cx="5120700" cy="54864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80" name="Google Shape;180;p29"/>
          <p:cNvSpPr txBox="1"/>
          <p:nvPr>
            <p:ph idx="10" type="dt"/>
          </p:nvPr>
        </p:nvSpPr>
        <p:spPr>
          <a:xfrm>
            <a:off x="196849" y="6356350"/>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81" name="Google Shape;181;p29"/>
          <p:cNvSpPr txBox="1"/>
          <p:nvPr>
            <p:ph idx="11" type="ftr"/>
          </p:nvPr>
        </p:nvSpPr>
        <p:spPr>
          <a:xfrm>
            <a:off x="2901951" y="6356350"/>
            <a:ext cx="44337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sz="1100">
                <a:solidFill>
                  <a:srgbClr val="7F7F7F"/>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82" name="Google Shape;182;p29"/>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5" name="Shape 185"/>
        <p:cNvGrpSpPr/>
        <p:nvPr/>
      </p:nvGrpSpPr>
      <p:grpSpPr>
        <a:xfrm>
          <a:off x="0" y="0"/>
          <a:ext cx="0" cy="0"/>
          <a:chOff x="0" y="0"/>
          <a:chExt cx="0" cy="0"/>
        </a:xfrm>
      </p:grpSpPr>
      <p:sp>
        <p:nvSpPr>
          <p:cNvPr id="186" name="Google Shape;186;p3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3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88" name="Google Shape;188;p3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89" name="Google Shape;189;p31"/>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90" name="Google Shape;190;p31"/>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91" name="Google Shape;191;p31"/>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192" name="Google Shape;192;p31"/>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93" name="Shape 193"/>
        <p:cNvGrpSpPr/>
        <p:nvPr/>
      </p:nvGrpSpPr>
      <p:grpSpPr>
        <a:xfrm>
          <a:off x="0" y="0"/>
          <a:ext cx="0" cy="0"/>
          <a:chOff x="0" y="0"/>
          <a:chExt cx="0" cy="0"/>
        </a:xfrm>
      </p:grpSpPr>
      <p:sp>
        <p:nvSpPr>
          <p:cNvPr id="194" name="Google Shape;194;p3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2"/>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 name="Google Shape;196;p32"/>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cxnSp>
        <p:nvCxnSpPr>
          <p:cNvPr id="197" name="Google Shape;197;p3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98" name="Google Shape;198;p3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99" name="Google Shape;199;p32"/>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200" name="Google Shape;200;p32"/>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201" name="Google Shape;201;p32"/>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202" name="Google Shape;202;p32"/>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03" name="Shape 203"/>
        <p:cNvGrpSpPr/>
        <p:nvPr/>
      </p:nvGrpSpPr>
      <p:grpSpPr>
        <a:xfrm>
          <a:off x="0" y="0"/>
          <a:ext cx="0" cy="0"/>
          <a:chOff x="0" y="0"/>
          <a:chExt cx="0" cy="0"/>
        </a:xfrm>
      </p:grpSpPr>
      <p:sp>
        <p:nvSpPr>
          <p:cNvPr id="204" name="Google Shape;204;p3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3"/>
          <p:cNvSpPr txBox="1"/>
          <p:nvPr/>
        </p:nvSpPr>
        <p:spPr>
          <a:xfrm>
            <a:off x="860100" y="11206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06" name="Google Shape;206;p33"/>
          <p:cNvSpPr txBox="1"/>
          <p:nvPr/>
        </p:nvSpPr>
        <p:spPr>
          <a:xfrm>
            <a:off x="1955550" y="2277550"/>
            <a:ext cx="5607900" cy="394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Quorum</a:t>
            </a:r>
            <a:r>
              <a:rPr baseline="30000" lang="en" sz="24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baseline="30000"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207" name="Google Shape;207;p3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208" name="Google Shape;208;p3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09" name="Google Shape;209;p33"/>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210" name="Google Shape;210;p33"/>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211" name="Google Shape;211;p33"/>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212" name="Google Shape;212;p33"/>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13" name="Shape 213"/>
        <p:cNvGrpSpPr/>
        <p:nvPr/>
      </p:nvGrpSpPr>
      <p:grpSpPr>
        <a:xfrm>
          <a:off x="0" y="0"/>
          <a:ext cx="0" cy="0"/>
          <a:chOff x="0" y="0"/>
          <a:chExt cx="0" cy="0"/>
        </a:xfrm>
      </p:grpSpPr>
      <p:pic>
        <p:nvPicPr>
          <p:cNvPr id="214" name="Google Shape;214;p34"/>
          <p:cNvPicPr preferRelativeResize="0"/>
          <p:nvPr/>
        </p:nvPicPr>
        <p:blipFill rotWithShape="1">
          <a:blip r:embed="rId2">
            <a:alphaModFix/>
          </a:blip>
          <a:srcRect b="0" l="15934" r="11601" t="0"/>
          <a:stretch/>
        </p:blipFill>
        <p:spPr>
          <a:xfrm>
            <a:off x="0" y="0"/>
            <a:ext cx="9144000" cy="6858000"/>
          </a:xfrm>
          <a:prstGeom prst="rect">
            <a:avLst/>
          </a:prstGeom>
          <a:noFill/>
          <a:ln>
            <a:noFill/>
          </a:ln>
        </p:spPr>
      </p:pic>
      <p:sp>
        <p:nvSpPr>
          <p:cNvPr id="215" name="Google Shape;215;p34"/>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txBox="1"/>
          <p:nvPr/>
        </p:nvSpPr>
        <p:spPr>
          <a:xfrm>
            <a:off x="403350" y="1980138"/>
            <a:ext cx="8337300" cy="38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EAEAEA"/>
              </a:solidFill>
              <a:latin typeface="Open Sans"/>
              <a:ea typeface="Open Sans"/>
              <a:cs typeface="Open Sans"/>
              <a:sym typeface="Open Sans"/>
            </a:endParaRPr>
          </a:p>
          <a:p>
            <a:pPr indent="0" lvl="0" marL="0" rtl="0" algn="ctr">
              <a:spcBef>
                <a:spcPts val="0"/>
              </a:spcBef>
              <a:spcAft>
                <a:spcPts val="0"/>
              </a:spcAft>
              <a:buNone/>
            </a:pPr>
            <a:r>
              <a:rPr lang="en" sz="4500">
                <a:solidFill>
                  <a:srgbClr val="EAEAEA"/>
                </a:solidFill>
                <a:latin typeface="Open Sans"/>
                <a:ea typeface="Open Sans"/>
                <a:cs typeface="Open Sans"/>
                <a:sym typeface="Open Sans"/>
              </a:rPr>
              <a:t>An Introduction to Quorum</a:t>
            </a:r>
            <a:r>
              <a:rPr baseline="30000" lang="en" sz="45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217" name="Google Shape;217;p34"/>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218" name="Google Shape;218;p34"/>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219" name="Google Shape;219;p34"/>
          <p:cNvSpPr/>
          <p:nvPr/>
        </p:nvSpPr>
        <p:spPr>
          <a:xfrm rot="5400000">
            <a:off x="4317212" y="645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220" name="Google Shape;220;p34"/>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221" name="Google Shape;221;p34"/>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222" name="Google Shape;222;p34"/>
          <p:cNvCxnSpPr/>
          <p:nvPr/>
        </p:nvCxnSpPr>
        <p:spPr>
          <a:xfrm>
            <a:off x="2849400" y="4580825"/>
            <a:ext cx="3445200" cy="0"/>
          </a:xfrm>
          <a:prstGeom prst="straightConnector1">
            <a:avLst/>
          </a:prstGeom>
          <a:noFill/>
          <a:ln cap="flat" cmpd="sng" w="9525">
            <a:solidFill>
              <a:srgbClr val="EFEFEF"/>
            </a:solidFill>
            <a:prstDash val="solid"/>
            <a:round/>
            <a:headEnd len="med" w="med" type="none"/>
            <a:tailEnd len="med" w="med" type="none"/>
          </a:ln>
        </p:spPr>
      </p:cxnSp>
      <p:pic>
        <p:nvPicPr>
          <p:cNvPr id="223" name="Google Shape;223;p34"/>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4" name="Shape 24"/>
        <p:cNvGrpSpPr/>
        <p:nvPr/>
      </p:nvGrpSpPr>
      <p:grpSpPr>
        <a:xfrm>
          <a:off x="0" y="0"/>
          <a:ext cx="0" cy="0"/>
          <a:chOff x="0" y="0"/>
          <a:chExt cx="0" cy="0"/>
        </a:xfrm>
      </p:grpSpPr>
      <p:sp>
        <p:nvSpPr>
          <p:cNvPr id="25" name="Google Shape;25;p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6" name="Google Shape;26;p4"/>
          <p:cNvSpPr txBox="1"/>
          <p:nvPr/>
        </p:nvSpPr>
        <p:spPr>
          <a:xfrm>
            <a:off x="2847600" y="2429950"/>
            <a:ext cx="3389100" cy="287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Recap</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Explore the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7" name="Google Shape;27;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8" name="Google Shape;28;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9" name="Google Shape;29;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0" name="Google Shape;30;p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Intro to Python III</a:t>
            </a:r>
            <a:endParaRPr b="1">
              <a:solidFill>
                <a:srgbClr val="EAEAEA"/>
              </a:solidFill>
              <a:latin typeface="Open Sans"/>
              <a:ea typeface="Open Sans"/>
              <a:cs typeface="Open Sans"/>
              <a:sym typeface="Open Sans"/>
            </a:endParaRPr>
          </a:p>
        </p:txBody>
      </p:sp>
      <p:pic>
        <p:nvPicPr>
          <p:cNvPr id="31" name="Google Shape;31;p4"/>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32" name="Google Shape;32;p4"/>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33" name="Google Shape;33;p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24" name="Shape 224"/>
        <p:cNvGrpSpPr/>
        <p:nvPr/>
      </p:nvGrpSpPr>
      <p:grpSpPr>
        <a:xfrm>
          <a:off x="0" y="0"/>
          <a:ext cx="0" cy="0"/>
          <a:chOff x="0" y="0"/>
          <a:chExt cx="0" cy="0"/>
        </a:xfrm>
      </p:grpSpPr>
      <p:sp>
        <p:nvSpPr>
          <p:cNvPr id="225" name="Google Shape;225;p3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4" showMasterSp="0">
  <p:cSld name="Blank">
    <p:spTree>
      <p:nvGrpSpPr>
        <p:cNvPr id="226" name="Shape 226"/>
        <p:cNvGrpSpPr/>
        <p:nvPr/>
      </p:nvGrpSpPr>
      <p:grpSpPr>
        <a:xfrm>
          <a:off x="0" y="0"/>
          <a:ext cx="0" cy="0"/>
          <a:chOff x="0" y="0"/>
          <a:chExt cx="0" cy="0"/>
        </a:xfrm>
      </p:grpSpPr>
      <p:sp>
        <p:nvSpPr>
          <p:cNvPr id="227" name="Google Shape;227;p36"/>
          <p:cNvSpPr/>
          <p:nvPr/>
        </p:nvSpPr>
        <p:spPr>
          <a:xfrm>
            <a:off x="0" y="-8930"/>
            <a:ext cx="9144000" cy="544500"/>
          </a:xfrm>
          <a:prstGeom prst="rect">
            <a:avLst/>
          </a:prstGeom>
          <a:solidFill>
            <a:srgbClr val="5EA5E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cxnSp>
        <p:nvCxnSpPr>
          <p:cNvPr id="228" name="Google Shape;228;p36"/>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localhost_light_grey_version.png" id="229" name="Google Shape;229;p36"/>
          <p:cNvPicPr preferRelativeResize="0"/>
          <p:nvPr/>
        </p:nvPicPr>
        <p:blipFill rotWithShape="1">
          <a:blip r:embed="rId2">
            <a:alphaModFix/>
          </a:blip>
          <a:srcRect b="0" l="0" r="0" t="0"/>
          <a:stretch/>
        </p:blipFill>
        <p:spPr>
          <a:xfrm>
            <a:off x="89297" y="85516"/>
            <a:ext cx="1663200" cy="357000"/>
          </a:xfrm>
          <a:prstGeom prst="rect">
            <a:avLst/>
          </a:prstGeom>
          <a:noFill/>
          <a:ln>
            <a:noFill/>
          </a:ln>
        </p:spPr>
      </p:pic>
      <p:sp>
        <p:nvSpPr>
          <p:cNvPr id="230" name="Google Shape;230;p36"/>
          <p:cNvSpPr txBox="1"/>
          <p:nvPr>
            <p:ph idx="12" type="sldNum"/>
          </p:nvPr>
        </p:nvSpPr>
        <p:spPr>
          <a:xfrm>
            <a:off x="4435447" y="6505277"/>
            <a:ext cx="264000" cy="285900"/>
          </a:xfrm>
          <a:prstGeom prst="rect">
            <a:avLst/>
          </a:prstGeom>
          <a:noFill/>
          <a:ln>
            <a:noFill/>
          </a:ln>
        </p:spPr>
        <p:txBody>
          <a:bodyPr anchorCtr="0" anchor="t" bIns="35725" lIns="35725" spcFirstLastPara="1" rIns="35725" wrap="square" tIns="35725">
            <a:noAutofit/>
          </a:bodyPr>
          <a:lstStyle>
            <a:lvl1pPr indent="0" lvl="0"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231" name="Google Shape;231;p36"/>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232" name="Google Shape;232;p36"/>
          <p:cNvPicPr preferRelativeResize="0"/>
          <p:nvPr/>
        </p:nvPicPr>
        <p:blipFill rotWithShape="1">
          <a:blip r:embed="rId3">
            <a:alphaModFix/>
          </a:blip>
          <a:srcRect b="22612" l="0" r="0" t="0"/>
          <a:stretch/>
        </p:blipFill>
        <p:spPr>
          <a:xfrm>
            <a:off x="2105175" y="91891"/>
            <a:ext cx="1483275" cy="345600"/>
          </a:xfrm>
          <a:prstGeom prst="rect">
            <a:avLst/>
          </a:prstGeom>
          <a:noFill/>
          <a:ln>
            <a:noFill/>
          </a:ln>
        </p:spPr>
      </p:pic>
      <p:sp>
        <p:nvSpPr>
          <p:cNvPr id="233" name="Google Shape;233;p36"/>
          <p:cNvSpPr txBox="1"/>
          <p:nvPr/>
        </p:nvSpPr>
        <p:spPr>
          <a:xfrm>
            <a:off x="1673150" y="85516"/>
            <a:ext cx="58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6" name="Shape 236"/>
        <p:cNvGrpSpPr/>
        <p:nvPr/>
      </p:nvGrpSpPr>
      <p:grpSpPr>
        <a:xfrm>
          <a:off x="0" y="0"/>
          <a:ext cx="0" cy="0"/>
          <a:chOff x="0" y="0"/>
          <a:chExt cx="0" cy="0"/>
        </a:xfrm>
      </p:grpSpPr>
      <p:sp>
        <p:nvSpPr>
          <p:cNvPr id="237" name="Google Shape;237;p3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38" name="Google Shape;238;p3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39" name="Google Shape;239;p38"/>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40" name="Google Shape;240;p38"/>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241" name="Google Shape;241;p38"/>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42" name="Google Shape;242;p38"/>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43" name="Google Shape;243;p38"/>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44" name="Shape 244"/>
        <p:cNvGrpSpPr/>
        <p:nvPr/>
      </p:nvGrpSpPr>
      <p:grpSpPr>
        <a:xfrm>
          <a:off x="0" y="0"/>
          <a:ext cx="0" cy="0"/>
          <a:chOff x="0" y="0"/>
          <a:chExt cx="0" cy="0"/>
        </a:xfrm>
      </p:grpSpPr>
      <p:sp>
        <p:nvSpPr>
          <p:cNvPr id="245" name="Google Shape;245;p3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3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47" name="Google Shape;247;p3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48" name="Google Shape;248;p3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49" name="Google Shape;249;p3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50" name="Google Shape;250;p39"/>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51" name="Google Shape;251;p39"/>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252" name="Google Shape;252;p39"/>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53" name="Google Shape;253;p39"/>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54" name="Shape 254"/>
        <p:cNvGrpSpPr/>
        <p:nvPr/>
      </p:nvGrpSpPr>
      <p:grpSpPr>
        <a:xfrm>
          <a:off x="0" y="0"/>
          <a:ext cx="0" cy="0"/>
          <a:chOff x="0" y="0"/>
          <a:chExt cx="0" cy="0"/>
        </a:xfrm>
      </p:grpSpPr>
      <p:sp>
        <p:nvSpPr>
          <p:cNvPr id="255" name="Google Shape;255;p40"/>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56" name="Google Shape;256;p40"/>
          <p:cNvSpPr txBox="1"/>
          <p:nvPr/>
        </p:nvSpPr>
        <p:spPr>
          <a:xfrm>
            <a:off x="2521950" y="2154150"/>
            <a:ext cx="4100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57" name="Google Shape;257;p40"/>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58" name="Google Shape;258;p4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59" name="Google Shape;259;p4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60" name="Google Shape;260;p40"/>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61" name="Google Shape;261;p40"/>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262" name="Google Shape;262;p40"/>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63" name="Google Shape;263;p40"/>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64" name="Shape 264"/>
        <p:cNvGrpSpPr/>
        <p:nvPr/>
      </p:nvGrpSpPr>
      <p:grpSpPr>
        <a:xfrm>
          <a:off x="0" y="0"/>
          <a:ext cx="0" cy="0"/>
          <a:chOff x="0" y="0"/>
          <a:chExt cx="0" cy="0"/>
        </a:xfrm>
      </p:grpSpPr>
      <p:pic>
        <p:nvPicPr>
          <p:cNvPr id="265" name="Google Shape;265;p41"/>
          <p:cNvPicPr preferRelativeResize="0"/>
          <p:nvPr/>
        </p:nvPicPr>
        <p:blipFill rotWithShape="1">
          <a:blip r:embed="rId2">
            <a:alphaModFix/>
          </a:blip>
          <a:srcRect b="0" l="7120" r="3991" t="0"/>
          <a:stretch/>
        </p:blipFill>
        <p:spPr>
          <a:xfrm>
            <a:off x="0" y="0"/>
            <a:ext cx="9144000" cy="6857990"/>
          </a:xfrm>
          <a:prstGeom prst="rect">
            <a:avLst/>
          </a:prstGeom>
          <a:noFill/>
          <a:ln>
            <a:noFill/>
          </a:ln>
        </p:spPr>
      </p:pic>
      <p:sp>
        <p:nvSpPr>
          <p:cNvPr id="266" name="Google Shape;266;p41"/>
          <p:cNvSpPr/>
          <p:nvPr/>
        </p:nvSpPr>
        <p:spPr>
          <a:xfrm>
            <a:off x="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1"/>
          <p:cNvSpPr txBox="1"/>
          <p:nvPr/>
        </p:nvSpPr>
        <p:spPr>
          <a:xfrm>
            <a:off x="129150" y="24204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269" name="Google Shape;269;p41"/>
          <p:cNvSpPr/>
          <p:nvPr/>
        </p:nvSpPr>
        <p:spPr>
          <a:xfrm>
            <a:off x="3624349" y="12688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270" name="Google Shape;270;p41"/>
          <p:cNvSpPr/>
          <p:nvPr/>
        </p:nvSpPr>
        <p:spPr>
          <a:xfrm rot="5400000">
            <a:off x="4317150" y="8739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271" name="Google Shape;271;p41"/>
          <p:cNvPicPr preferRelativeResize="0"/>
          <p:nvPr/>
        </p:nvPicPr>
        <p:blipFill>
          <a:blip r:embed="rId3">
            <a:alphaModFix/>
          </a:blip>
          <a:stretch>
            <a:fillRect/>
          </a:stretch>
        </p:blipFill>
        <p:spPr>
          <a:xfrm>
            <a:off x="3154215" y="4415527"/>
            <a:ext cx="2126675" cy="455120"/>
          </a:xfrm>
          <a:prstGeom prst="rect">
            <a:avLst/>
          </a:prstGeom>
          <a:noFill/>
          <a:ln>
            <a:noFill/>
          </a:ln>
        </p:spPr>
      </p:pic>
      <p:sp>
        <p:nvSpPr>
          <p:cNvPr id="272" name="Google Shape;272;p41"/>
          <p:cNvSpPr txBox="1"/>
          <p:nvPr/>
        </p:nvSpPr>
        <p:spPr>
          <a:xfrm>
            <a:off x="3778800" y="14122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273" name="Google Shape;273;p41"/>
          <p:cNvCxnSpPr/>
          <p:nvPr/>
        </p:nvCxnSpPr>
        <p:spPr>
          <a:xfrm>
            <a:off x="2849400" y="41236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74" name="Shape 274"/>
        <p:cNvGrpSpPr/>
        <p:nvPr/>
      </p:nvGrpSpPr>
      <p:grpSpPr>
        <a:xfrm>
          <a:off x="0" y="0"/>
          <a:ext cx="0" cy="0"/>
          <a:chOff x="0" y="0"/>
          <a:chExt cx="0" cy="0"/>
        </a:xfrm>
      </p:grpSpPr>
      <p:sp>
        <p:nvSpPr>
          <p:cNvPr id="275" name="Google Shape;275;p4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0" l="5547" r="5556" t="0"/>
          <a:stretch/>
        </p:blipFill>
        <p:spPr>
          <a:xfrm>
            <a:off x="0" y="0"/>
            <a:ext cx="9143997" cy="6858000"/>
          </a:xfrm>
          <a:prstGeom prst="rect">
            <a:avLst/>
          </a:prstGeom>
          <a:noFill/>
          <a:ln>
            <a:noFill/>
          </a:ln>
        </p:spPr>
      </p:pic>
      <p:sp>
        <p:nvSpPr>
          <p:cNvPr id="36" name="Google Shape;36;p5"/>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5"/>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8" name="Google Shape;38;p5"/>
          <p:cNvSpPr txBox="1"/>
          <p:nvPr/>
        </p:nvSpPr>
        <p:spPr>
          <a:xfrm>
            <a:off x="986250" y="2267797"/>
            <a:ext cx="7171500" cy="28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Python Part III</a:t>
            </a:r>
            <a:endParaRPr b="1" sz="7200">
              <a:solidFill>
                <a:srgbClr val="EAEAEA"/>
              </a:solidFill>
              <a:latin typeface="Open Sans"/>
              <a:ea typeface="Open Sans"/>
              <a:cs typeface="Open Sans"/>
              <a:sym typeface="Open Sans"/>
            </a:endParaRPr>
          </a:p>
        </p:txBody>
      </p:sp>
      <p:sp>
        <p:nvSpPr>
          <p:cNvPr id="39" name="Google Shape;39;p5"/>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40" name="Google Shape;40;p5"/>
          <p:cNvPicPr preferRelativeResize="0"/>
          <p:nvPr/>
        </p:nvPicPr>
        <p:blipFill>
          <a:blip r:embed="rId4">
            <a:alphaModFix/>
          </a:blip>
          <a:stretch>
            <a:fillRect/>
          </a:stretch>
        </p:blipFill>
        <p:spPr>
          <a:xfrm>
            <a:off x="1997650" y="91876"/>
            <a:ext cx="915601" cy="345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1" name="Shape 41"/>
        <p:cNvGrpSpPr/>
        <p:nvPr/>
      </p:nvGrpSpPr>
      <p:grpSpPr>
        <a:xfrm>
          <a:off x="0" y="0"/>
          <a:ext cx="0" cy="0"/>
          <a:chOff x="0" y="0"/>
          <a:chExt cx="0" cy="0"/>
        </a:xfrm>
      </p:grpSpPr>
      <p:sp>
        <p:nvSpPr>
          <p:cNvPr id="42" name="Google Shape;42;p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 name="Shape 44"/>
        <p:cNvGrpSpPr/>
        <p:nvPr/>
      </p:nvGrpSpPr>
      <p:grpSpPr>
        <a:xfrm>
          <a:off x="0" y="0"/>
          <a:ext cx="0" cy="0"/>
          <a:chOff x="0" y="0"/>
          <a:chExt cx="0" cy="0"/>
        </a:xfrm>
      </p:grpSpPr>
      <p:sp>
        <p:nvSpPr>
          <p:cNvPr id="45" name="Google Shape;45;p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6" name="Google Shape;46;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7" name="Google Shape;47;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8" name="Google Shape;48;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9" name="Google Shape;49;p8"/>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pic>
        <p:nvPicPr>
          <p:cNvPr id="50" name="Google Shape;50;p8"/>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1" name="Shape 51"/>
        <p:cNvGrpSpPr/>
        <p:nvPr/>
      </p:nvGrpSpPr>
      <p:grpSpPr>
        <a:xfrm>
          <a:off x="0" y="0"/>
          <a:ext cx="0" cy="0"/>
          <a:chOff x="0" y="0"/>
          <a:chExt cx="0" cy="0"/>
        </a:xfrm>
      </p:grpSpPr>
      <p:sp>
        <p:nvSpPr>
          <p:cNvPr id="52" name="Google Shape;52;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54" name="Google Shape;54;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5" name="Google Shape;55;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6" name="Google Shape;56;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7" name="Google Shape;57;p9"/>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Intro to Python III</a:t>
            </a:r>
            <a:endParaRPr b="1">
              <a:solidFill>
                <a:srgbClr val="EAEAEA"/>
              </a:solidFill>
              <a:latin typeface="Open Sans"/>
              <a:ea typeface="Open Sans"/>
              <a:cs typeface="Open Sans"/>
              <a:sym typeface="Open Sans"/>
            </a:endParaRPr>
          </a:p>
        </p:txBody>
      </p:sp>
      <p:pic>
        <p:nvPicPr>
          <p:cNvPr id="58" name="Google Shape;58;p9"/>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59" name="Google Shape;59;p9"/>
          <p:cNvSpPr txBox="1"/>
          <p:nvPr/>
        </p:nvSpPr>
        <p:spPr>
          <a:xfrm>
            <a:off x="1700210" y="98550"/>
            <a:ext cx="5487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60" name="Google Shape;60;p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61" name="Shape 61"/>
        <p:cNvGrpSpPr/>
        <p:nvPr/>
      </p:nvGrpSpPr>
      <p:grpSpPr>
        <a:xfrm>
          <a:off x="0" y="0"/>
          <a:ext cx="0" cy="0"/>
          <a:chOff x="0" y="0"/>
          <a:chExt cx="0" cy="0"/>
        </a:xfrm>
      </p:grpSpPr>
      <p:sp>
        <p:nvSpPr>
          <p:cNvPr id="62" name="Google Shape;62;p1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63" name="Google Shape;63;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4" name="Google Shape;64;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65" name="Google Shape;65;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6" name="Google Shape;66;p10"/>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sp>
        <p:nvSpPr>
          <p:cNvPr id="67" name="Google Shape;67;p10"/>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8" name="Google Shape;68;p10"/>
          <p:cNvSpPr txBox="1"/>
          <p:nvPr/>
        </p:nvSpPr>
        <p:spPr>
          <a:xfrm>
            <a:off x="1933200" y="2048950"/>
            <a:ext cx="5277600" cy="287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Recap</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Explore the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69" name="Google Shape;69;p10"/>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70" name="Shape 70"/>
        <p:cNvGrpSpPr/>
        <p:nvPr/>
      </p:nvGrpSpPr>
      <p:grpSpPr>
        <a:xfrm>
          <a:off x="0" y="0"/>
          <a:ext cx="0" cy="0"/>
          <a:chOff x="0" y="0"/>
          <a:chExt cx="0" cy="0"/>
        </a:xfrm>
      </p:grpSpPr>
      <p:sp>
        <p:nvSpPr>
          <p:cNvPr id="71" name="Google Shape;71;p11"/>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73" name="Google Shape;73;p11"/>
          <p:cNvSpPr txBox="1"/>
          <p:nvPr/>
        </p:nvSpPr>
        <p:spPr>
          <a:xfrm>
            <a:off x="986250" y="2267797"/>
            <a:ext cx="7171500" cy="28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Python Part II</a:t>
            </a:r>
            <a:endParaRPr b="1" sz="7200">
              <a:solidFill>
                <a:srgbClr val="EAEAEA"/>
              </a:solidFill>
              <a:latin typeface="Open Sans"/>
              <a:ea typeface="Open Sans"/>
              <a:cs typeface="Open Sans"/>
              <a:sym typeface="Open Sans"/>
            </a:endParaRPr>
          </a:p>
        </p:txBody>
      </p:sp>
      <p:sp>
        <p:nvSpPr>
          <p:cNvPr id="74" name="Google Shape;74;p11"/>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75" name="Google Shape;75;p11"/>
          <p:cNvPicPr preferRelativeResize="0"/>
          <p:nvPr/>
        </p:nvPicPr>
        <p:blipFill>
          <a:blip r:embed="rId3">
            <a:alphaModFix/>
          </a:blip>
          <a:stretch>
            <a:fillRect/>
          </a:stretch>
        </p:blipFill>
        <p:spPr>
          <a:xfrm>
            <a:off x="1997650" y="91876"/>
            <a:ext cx="915601" cy="345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11" Type="http://schemas.openxmlformats.org/officeDocument/2006/relationships/theme" Target="../theme/theme6.xml"/><Relationship Id="rId10" Type="http://schemas.openxmlformats.org/officeDocument/2006/relationships/slideLayout" Target="../slideLayouts/slideLayout25.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theme" Target="../theme/theme3.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3" name="Shape 4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78" name="Shape 7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2" name="Shape 112"/>
        <p:cNvGrpSpPr/>
        <p:nvPr/>
      </p:nvGrpSpPr>
      <p:grpSpPr>
        <a:xfrm>
          <a:off x="0" y="0"/>
          <a:ext cx="0" cy="0"/>
          <a:chOff x="0" y="0"/>
          <a:chExt cx="0" cy="0"/>
        </a:xfrm>
      </p:grpSpPr>
      <p:sp>
        <p:nvSpPr>
          <p:cNvPr id="113" name="Google Shape;113;p19"/>
          <p:cNvSpPr/>
          <p:nvPr/>
        </p:nvSpPr>
        <p:spPr>
          <a:xfrm>
            <a:off x="1" y="758952"/>
            <a:ext cx="2582700" cy="5331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9"/>
          <p:cNvSpPr txBox="1"/>
          <p:nvPr>
            <p:ph type="title"/>
          </p:nvPr>
        </p:nvSpPr>
        <p:spPr>
          <a:xfrm>
            <a:off x="189689" y="1123837"/>
            <a:ext cx="2210700" cy="4601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5" name="Google Shape;115;p19"/>
          <p:cNvSpPr/>
          <p:nvPr/>
        </p:nvSpPr>
        <p:spPr>
          <a:xfrm>
            <a:off x="8861898" y="758952"/>
            <a:ext cx="288000" cy="5331000"/>
          </a:xfrm>
          <a:prstGeom prst="rect">
            <a:avLst/>
          </a:prstGeom>
          <a:solidFill>
            <a:srgbClr val="C8C8C8">
              <a:alpha val="4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9"/>
          <p:cNvSpPr txBox="1"/>
          <p:nvPr>
            <p:ph idx="1" type="body"/>
          </p:nvPr>
        </p:nvSpPr>
        <p:spPr>
          <a:xfrm>
            <a:off x="2901951" y="864108"/>
            <a:ext cx="5486400" cy="5120700"/>
          </a:xfrm>
          <a:prstGeom prst="rect">
            <a:avLst/>
          </a:prstGeom>
          <a:noFill/>
          <a:ln>
            <a:noFill/>
          </a:ln>
        </p:spPr>
        <p:txBody>
          <a:bodyPr anchorCtr="0" anchor="ctr" bIns="45700" lIns="91425" spcFirstLastPara="1" rIns="91425" wrap="square" tIns="45700">
            <a:no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17" name="Google Shape;117;p19"/>
          <p:cNvSpPr txBox="1"/>
          <p:nvPr>
            <p:ph idx="10" type="dt"/>
          </p:nvPr>
        </p:nvSpPr>
        <p:spPr>
          <a:xfrm>
            <a:off x="196849" y="6356350"/>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7F7F7F"/>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118" name="Google Shape;118;p19"/>
          <p:cNvSpPr txBox="1"/>
          <p:nvPr>
            <p:ph idx="11" type="ftr"/>
          </p:nvPr>
        </p:nvSpPr>
        <p:spPr>
          <a:xfrm>
            <a:off x="2901951" y="6356350"/>
            <a:ext cx="44337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7F7F7F"/>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119" name="Google Shape;119;p19"/>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83" name="Shape 183"/>
        <p:cNvGrpSpPr/>
        <p:nvPr/>
      </p:nvGrpSpPr>
      <p:grpSpPr>
        <a:xfrm>
          <a:off x="0" y="0"/>
          <a:ext cx="0" cy="0"/>
          <a:chOff x="0" y="0"/>
          <a:chExt cx="0" cy="0"/>
        </a:xfrm>
      </p:grpSpPr>
      <p:sp>
        <p:nvSpPr>
          <p:cNvPr id="184" name="Google Shape;184;p30"/>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34" name="Shape 234"/>
        <p:cNvGrpSpPr/>
        <p:nvPr/>
      </p:nvGrpSpPr>
      <p:grpSpPr>
        <a:xfrm>
          <a:off x="0" y="0"/>
          <a:ext cx="0" cy="0"/>
          <a:chOff x="0" y="0"/>
          <a:chExt cx="0" cy="0"/>
        </a:xfrm>
      </p:grpSpPr>
      <p:sp>
        <p:nvSpPr>
          <p:cNvPr id="235" name="Google Shape;235;p3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3.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mlhlocal.host/glitch-python-iii" TargetMode="Externa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1.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2"/>
          <p:cNvSpPr txBox="1"/>
          <p:nvPr/>
        </p:nvSpPr>
        <p:spPr>
          <a:xfrm>
            <a:off x="830575" y="1887575"/>
            <a:ext cx="7601400" cy="2926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You'll make your own copy of the code on Glitch.</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solidFill>
                  <a:schemeClr val="dk1"/>
                </a:solidFill>
                <a:latin typeface="Open Sans"/>
                <a:ea typeface="Open Sans"/>
                <a:cs typeface="Open Sans"/>
                <a:sym typeface="Open Sans"/>
              </a:rPr>
              <a:t>A lot of the code is the same from the second workshop, so in this workshop you'll focus only on the parts that are different.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You'll incorporate the Markovify library.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You'll debug some issues!</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AutoNum type="arabicPeriod"/>
            </a:pPr>
            <a:r>
              <a:rPr lang="en" sz="1800">
                <a:solidFill>
                  <a:schemeClr val="dk1"/>
                </a:solidFill>
                <a:latin typeface="Open Sans"/>
                <a:ea typeface="Open Sans"/>
                <a:cs typeface="Open Sans"/>
                <a:sym typeface="Open Sans"/>
              </a:rPr>
              <a:t>Then, you'll recap and take a quiz. </a:t>
            </a:r>
            <a:endParaRPr sz="1800">
              <a:solidFill>
                <a:schemeClr val="dk1"/>
              </a:solidFill>
              <a:latin typeface="Open Sans"/>
              <a:ea typeface="Open Sans"/>
              <a:cs typeface="Open Sans"/>
              <a:sym typeface="Open Sans"/>
            </a:endParaRPr>
          </a:p>
        </p:txBody>
      </p:sp>
      <p:sp>
        <p:nvSpPr>
          <p:cNvPr id="362" name="Google Shape;362;p52"/>
          <p:cNvSpPr txBox="1"/>
          <p:nvPr/>
        </p:nvSpPr>
        <p:spPr>
          <a:xfrm>
            <a:off x="722525" y="1305238"/>
            <a:ext cx="76989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These are the steps you'll need to take: </a:t>
            </a:r>
            <a:endParaRPr sz="1800">
              <a:latin typeface="Open Sans"/>
              <a:ea typeface="Open Sans"/>
              <a:cs typeface="Open Sans"/>
              <a:sym typeface="Open Sans"/>
            </a:endParaRPr>
          </a:p>
        </p:txBody>
      </p:sp>
      <p:sp>
        <p:nvSpPr>
          <p:cNvPr id="363" name="Google Shape;363;p52"/>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How are you going to rebuild it? </a:t>
            </a:r>
            <a:endParaRPr sz="3000"/>
          </a:p>
        </p:txBody>
      </p:sp>
      <p:pic>
        <p:nvPicPr>
          <p:cNvPr id="364" name="Google Shape;364;p52"/>
          <p:cNvPicPr preferRelativeResize="0"/>
          <p:nvPr/>
        </p:nvPicPr>
        <p:blipFill>
          <a:blip r:embed="rId3">
            <a:alphaModFix/>
          </a:blip>
          <a:stretch>
            <a:fillRect/>
          </a:stretch>
        </p:blipFill>
        <p:spPr>
          <a:xfrm>
            <a:off x="3456188" y="5350648"/>
            <a:ext cx="1006750" cy="782750"/>
          </a:xfrm>
          <a:prstGeom prst="rect">
            <a:avLst/>
          </a:prstGeom>
          <a:noFill/>
          <a:ln>
            <a:noFill/>
          </a:ln>
        </p:spPr>
      </p:pic>
      <p:pic>
        <p:nvPicPr>
          <p:cNvPr id="365" name="Google Shape;365;p52"/>
          <p:cNvPicPr preferRelativeResize="0"/>
          <p:nvPr/>
        </p:nvPicPr>
        <p:blipFill>
          <a:blip r:embed="rId4">
            <a:alphaModFix/>
          </a:blip>
          <a:stretch>
            <a:fillRect/>
          </a:stretch>
        </p:blipFill>
        <p:spPr>
          <a:xfrm>
            <a:off x="1360385" y="5238650"/>
            <a:ext cx="1006750" cy="1006750"/>
          </a:xfrm>
          <a:prstGeom prst="rect">
            <a:avLst/>
          </a:prstGeom>
          <a:noFill/>
          <a:ln>
            <a:noFill/>
          </a:ln>
        </p:spPr>
      </p:pic>
      <p:pic>
        <p:nvPicPr>
          <p:cNvPr id="366" name="Google Shape;366;p52"/>
          <p:cNvPicPr preferRelativeResize="0"/>
          <p:nvPr/>
        </p:nvPicPr>
        <p:blipFill rotWithShape="1">
          <a:blip r:embed="rId5">
            <a:alphaModFix/>
          </a:blip>
          <a:srcRect b="18849" l="0" r="0" t="10208"/>
          <a:stretch/>
        </p:blipFill>
        <p:spPr>
          <a:xfrm>
            <a:off x="5551988" y="5403001"/>
            <a:ext cx="2350175" cy="678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3"/>
          <p:cNvSpPr txBox="1"/>
          <p:nvPr>
            <p:ph type="title"/>
          </p:nvPr>
        </p:nvSpPr>
        <p:spPr>
          <a:xfrm>
            <a:off x="86100" y="784500"/>
            <a:ext cx="89718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700">
                <a:solidFill>
                  <a:schemeClr val="lt1"/>
                </a:solidFill>
                <a:latin typeface="Open Sans"/>
                <a:ea typeface="Open Sans"/>
                <a:cs typeface="Open Sans"/>
                <a:sym typeface="Open Sans"/>
              </a:rPr>
              <a:t>That may sound like a lot of steps. Part of coding/programming is learning how all the different tools work and how they work together. </a:t>
            </a:r>
            <a:br>
              <a:rPr b="1" lang="en" sz="2700">
                <a:solidFill>
                  <a:schemeClr val="lt1"/>
                </a:solidFill>
                <a:latin typeface="Open Sans"/>
                <a:ea typeface="Open Sans"/>
                <a:cs typeface="Open Sans"/>
                <a:sym typeface="Open Sans"/>
              </a:rPr>
            </a:br>
            <a:br>
              <a:rPr b="1" lang="en" sz="2700">
                <a:solidFill>
                  <a:schemeClr val="lt1"/>
                </a:solidFill>
                <a:latin typeface="Open Sans"/>
                <a:ea typeface="Open Sans"/>
                <a:cs typeface="Open Sans"/>
                <a:sym typeface="Open Sans"/>
              </a:rPr>
            </a:br>
            <a:r>
              <a:rPr b="1" lang="en" sz="2700">
                <a:solidFill>
                  <a:schemeClr val="lt1"/>
                </a:solidFill>
                <a:latin typeface="Open Sans"/>
                <a:ea typeface="Open Sans"/>
                <a:cs typeface="Open Sans"/>
                <a:sym typeface="Open Sans"/>
              </a:rPr>
              <a:t>We know you can do it! </a:t>
            </a:r>
            <a:endParaRPr b="1" i="1" sz="2700">
              <a:solidFill>
                <a:schemeClr val="lt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4"/>
          <p:cNvSpPr txBox="1"/>
          <p:nvPr/>
        </p:nvSpPr>
        <p:spPr>
          <a:xfrm>
            <a:off x="879450" y="2329925"/>
            <a:ext cx="7385100" cy="4311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We're still using Python, Glitch, and Flask. </a:t>
            </a:r>
            <a:endParaRPr sz="1800">
              <a:latin typeface="Open Sans"/>
              <a:ea typeface="Open Sans"/>
              <a:cs typeface="Open Sans"/>
              <a:sym typeface="Open Sans"/>
            </a:endParaRPr>
          </a:p>
          <a:p>
            <a:pPr indent="0" lvl="0" marL="0" rtl="0" algn="ctr">
              <a:lnSpc>
                <a:spcPct val="150000"/>
              </a:lnSpc>
              <a:spcBef>
                <a:spcPts val="1000"/>
              </a:spcBef>
              <a:spcAft>
                <a:spcPts val="0"/>
              </a:spcAft>
              <a:buNone/>
            </a:pPr>
            <a:r>
              <a:t/>
            </a:r>
            <a:endParaRPr sz="1800">
              <a:latin typeface="Open Sans"/>
              <a:ea typeface="Open Sans"/>
              <a:cs typeface="Open Sans"/>
              <a:sym typeface="Open Sans"/>
            </a:endParaRPr>
          </a:p>
          <a:p>
            <a:pPr indent="0" lvl="0" marL="0" rtl="0" algn="ctr">
              <a:lnSpc>
                <a:spcPct val="150000"/>
              </a:lnSpc>
              <a:spcBef>
                <a:spcPts val="1000"/>
              </a:spcBef>
              <a:spcAft>
                <a:spcPts val="0"/>
              </a:spcAft>
              <a:buNone/>
            </a:pPr>
            <a:r>
              <a:t/>
            </a:r>
            <a:endParaRPr sz="1800">
              <a:latin typeface="Open Sans"/>
              <a:ea typeface="Open Sans"/>
              <a:cs typeface="Open Sans"/>
              <a:sym typeface="Open Sans"/>
            </a:endParaRPr>
          </a:p>
          <a:p>
            <a:pPr indent="0" lvl="0" marL="0" rtl="0" algn="ctr">
              <a:lnSpc>
                <a:spcPct val="150000"/>
              </a:lnSpc>
              <a:spcBef>
                <a:spcPts val="1000"/>
              </a:spcBef>
              <a:spcAft>
                <a:spcPts val="0"/>
              </a:spcAft>
              <a:buNone/>
            </a:pPr>
            <a:r>
              <a:t/>
            </a:r>
            <a:endParaRPr sz="1800">
              <a:latin typeface="Open Sans"/>
              <a:ea typeface="Open Sans"/>
              <a:cs typeface="Open Sans"/>
              <a:sym typeface="Open Sans"/>
            </a:endParaRPr>
          </a:p>
          <a:p>
            <a:pPr indent="0" lvl="0" marL="0" rtl="0" algn="ctr">
              <a:lnSpc>
                <a:spcPct val="150000"/>
              </a:lnSpc>
              <a:spcBef>
                <a:spcPts val="1000"/>
              </a:spcBef>
              <a:spcAft>
                <a:spcPts val="1000"/>
              </a:spcAft>
              <a:buNone/>
            </a:pPr>
            <a:r>
              <a:rPr lang="en" sz="1800">
                <a:latin typeface="Open Sans"/>
                <a:ea typeface="Open Sans"/>
                <a:cs typeface="Open Sans"/>
                <a:sym typeface="Open Sans"/>
              </a:rPr>
              <a:t>Today, we're adding Markovify. Markovify is a Python library that generates Markov Chains. We'll learn more about Markov chains later. For now, you need to know that the Markov Chain is what generates the fake responses from your Twitter celebrity! </a:t>
            </a:r>
            <a:endParaRPr sz="1800">
              <a:latin typeface="Open Sans"/>
              <a:ea typeface="Open Sans"/>
              <a:cs typeface="Open Sans"/>
              <a:sym typeface="Open Sans"/>
            </a:endParaRPr>
          </a:p>
        </p:txBody>
      </p:sp>
      <p:sp>
        <p:nvSpPr>
          <p:cNvPr id="377" name="Google Shape;377;p54"/>
          <p:cNvSpPr txBox="1"/>
          <p:nvPr/>
        </p:nvSpPr>
        <p:spPr>
          <a:xfrm>
            <a:off x="722550" y="1556875"/>
            <a:ext cx="76989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There are lots of tools that can make coding easier! </a:t>
            </a:r>
            <a:endParaRPr sz="1800">
              <a:latin typeface="Open Sans"/>
              <a:ea typeface="Open Sans"/>
              <a:cs typeface="Open Sans"/>
              <a:sym typeface="Open Sans"/>
            </a:endParaRPr>
          </a:p>
        </p:txBody>
      </p:sp>
      <p:sp>
        <p:nvSpPr>
          <p:cNvPr id="378" name="Google Shape;378;p54"/>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How are you going to build it?  </a:t>
            </a:r>
            <a:endParaRPr sz="3000"/>
          </a:p>
        </p:txBody>
      </p:sp>
      <p:pic>
        <p:nvPicPr>
          <p:cNvPr id="379" name="Google Shape;379;p54"/>
          <p:cNvPicPr preferRelativeResize="0"/>
          <p:nvPr/>
        </p:nvPicPr>
        <p:blipFill>
          <a:blip r:embed="rId3">
            <a:alphaModFix/>
          </a:blip>
          <a:stretch>
            <a:fillRect/>
          </a:stretch>
        </p:blipFill>
        <p:spPr>
          <a:xfrm>
            <a:off x="3336475" y="2443150"/>
            <a:ext cx="2471049" cy="2471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5"/>
          <p:cNvSpPr txBox="1"/>
          <p:nvPr/>
        </p:nvSpPr>
        <p:spPr>
          <a:xfrm>
            <a:off x="194100" y="2214425"/>
            <a:ext cx="6219300" cy="32049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50000"/>
              </a:lnSpc>
              <a:spcBef>
                <a:spcPts val="0"/>
              </a:spcBef>
              <a:spcAft>
                <a:spcPts val="0"/>
              </a:spcAft>
              <a:buClr>
                <a:srgbClr val="000000"/>
              </a:buClr>
              <a:buSzPts val="1600"/>
              <a:buFont typeface="Open Sans"/>
              <a:buChar char="●"/>
            </a:pPr>
            <a:r>
              <a:rPr lang="en" sz="1600">
                <a:latin typeface="Open Sans"/>
                <a:ea typeface="Open Sans"/>
                <a:cs typeface="Open Sans"/>
                <a:sym typeface="Open Sans"/>
              </a:rPr>
              <a:t>In math, you've seen different kinds of models. </a:t>
            </a:r>
            <a:endParaRPr sz="1600">
              <a:latin typeface="Open Sans"/>
              <a:ea typeface="Open Sans"/>
              <a:cs typeface="Open Sans"/>
              <a:sym typeface="Open Sans"/>
            </a:endParaRPr>
          </a:p>
          <a:p>
            <a:pPr indent="-330200" lvl="0" marL="457200" marR="0" rtl="0" algn="just">
              <a:lnSpc>
                <a:spcPct val="150000"/>
              </a:lnSpc>
              <a:spcBef>
                <a:spcPts val="1000"/>
              </a:spcBef>
              <a:spcAft>
                <a:spcPts val="0"/>
              </a:spcAft>
              <a:buClr>
                <a:srgbClr val="000000"/>
              </a:buClr>
              <a:buSzPts val="1600"/>
              <a:buFont typeface="Open Sans"/>
              <a:buChar char="●"/>
            </a:pPr>
            <a:r>
              <a:rPr lang="en" sz="1600">
                <a:latin typeface="Open Sans"/>
                <a:ea typeface="Open Sans"/>
                <a:cs typeface="Open Sans"/>
                <a:sym typeface="Open Sans"/>
              </a:rPr>
              <a:t>Some graphs you've worked with are linear (straight lines), some are quadratic (parabolas), etc</a:t>
            </a:r>
            <a:endParaRPr sz="1600">
              <a:latin typeface="Open Sans"/>
              <a:ea typeface="Open Sans"/>
              <a:cs typeface="Open Sans"/>
              <a:sym typeface="Open Sans"/>
            </a:endParaRPr>
          </a:p>
          <a:p>
            <a:pPr indent="-330200" lvl="0" marL="457200" marR="0" rtl="0" algn="just">
              <a:lnSpc>
                <a:spcPct val="150000"/>
              </a:lnSpc>
              <a:spcBef>
                <a:spcPts val="1000"/>
              </a:spcBef>
              <a:spcAft>
                <a:spcPts val="0"/>
              </a:spcAft>
              <a:buSzPts val="1600"/>
              <a:buFont typeface="Open Sans"/>
              <a:buChar char="●"/>
            </a:pPr>
            <a:r>
              <a:rPr lang="en" sz="1600">
                <a:latin typeface="Open Sans"/>
                <a:ea typeface="Open Sans"/>
                <a:cs typeface="Open Sans"/>
                <a:sym typeface="Open Sans"/>
              </a:rPr>
              <a:t>A Markov chain is a complex model that is used to predict values in the future based on a given data set. </a:t>
            </a:r>
            <a:endParaRPr sz="1600">
              <a:latin typeface="Open Sans"/>
              <a:ea typeface="Open Sans"/>
              <a:cs typeface="Open Sans"/>
              <a:sym typeface="Open Sans"/>
            </a:endParaRPr>
          </a:p>
          <a:p>
            <a:pPr indent="-330200" lvl="0" marL="457200" marR="0" rtl="0" algn="just">
              <a:lnSpc>
                <a:spcPct val="150000"/>
              </a:lnSpc>
              <a:spcBef>
                <a:spcPts val="1000"/>
              </a:spcBef>
              <a:spcAft>
                <a:spcPts val="1000"/>
              </a:spcAft>
              <a:buSzPts val="1600"/>
              <a:buFont typeface="Open Sans"/>
              <a:buChar char="●"/>
            </a:pPr>
            <a:r>
              <a:rPr lang="en" sz="1600">
                <a:latin typeface="Open Sans"/>
                <a:ea typeface="Open Sans"/>
                <a:cs typeface="Open Sans"/>
                <a:sym typeface="Open Sans"/>
              </a:rPr>
              <a:t>We use this model to generate fake responses in our app! </a:t>
            </a:r>
            <a:endParaRPr sz="1600">
              <a:latin typeface="Open Sans"/>
              <a:ea typeface="Open Sans"/>
              <a:cs typeface="Open Sans"/>
              <a:sym typeface="Open Sans"/>
            </a:endParaRPr>
          </a:p>
        </p:txBody>
      </p:sp>
      <p:sp>
        <p:nvSpPr>
          <p:cNvPr id="385" name="Google Shape;385;p55"/>
          <p:cNvSpPr txBox="1"/>
          <p:nvPr/>
        </p:nvSpPr>
        <p:spPr>
          <a:xfrm>
            <a:off x="288275" y="1328275"/>
            <a:ext cx="85674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In artificial intelligence, there are many different models. </a:t>
            </a:r>
            <a:endParaRPr sz="1800">
              <a:latin typeface="Open Sans"/>
              <a:ea typeface="Open Sans"/>
              <a:cs typeface="Open Sans"/>
              <a:sym typeface="Open Sans"/>
            </a:endParaRPr>
          </a:p>
        </p:txBody>
      </p:sp>
      <p:sp>
        <p:nvSpPr>
          <p:cNvPr id="386" name="Google Shape;386;p55"/>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What's a Markov chain?</a:t>
            </a:r>
            <a:endParaRPr sz="3000"/>
          </a:p>
        </p:txBody>
      </p:sp>
      <p:grpSp>
        <p:nvGrpSpPr>
          <p:cNvPr id="387" name="Google Shape;387;p55"/>
          <p:cNvGrpSpPr/>
          <p:nvPr/>
        </p:nvGrpSpPr>
        <p:grpSpPr>
          <a:xfrm>
            <a:off x="1912776" y="5419317"/>
            <a:ext cx="5436991" cy="1015283"/>
            <a:chOff x="174710" y="3371404"/>
            <a:chExt cx="4195209" cy="1859493"/>
          </a:xfrm>
        </p:grpSpPr>
        <p:grpSp>
          <p:nvGrpSpPr>
            <p:cNvPr id="388" name="Google Shape;388;p55"/>
            <p:cNvGrpSpPr/>
            <p:nvPr/>
          </p:nvGrpSpPr>
          <p:grpSpPr>
            <a:xfrm>
              <a:off x="174710" y="3824497"/>
              <a:ext cx="4195208" cy="1406400"/>
              <a:chOff x="160487" y="202897"/>
              <a:chExt cx="5525100" cy="1406400"/>
            </a:xfrm>
          </p:grpSpPr>
          <p:sp>
            <p:nvSpPr>
              <p:cNvPr id="389" name="Google Shape;389;p55"/>
              <p:cNvSpPr/>
              <p:nvPr/>
            </p:nvSpPr>
            <p:spPr>
              <a:xfrm>
                <a:off x="160487" y="202897"/>
                <a:ext cx="5525100" cy="1406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390" name="Google Shape;390;p55"/>
              <p:cNvSpPr txBox="1"/>
              <p:nvPr/>
            </p:nvSpPr>
            <p:spPr>
              <a:xfrm>
                <a:off x="240437" y="500724"/>
                <a:ext cx="5367000" cy="1108500"/>
              </a:xfrm>
              <a:prstGeom prst="rect">
                <a:avLst/>
              </a:prstGeom>
              <a:noFill/>
              <a:ln>
                <a:noFill/>
              </a:ln>
            </p:spPr>
            <p:txBody>
              <a:bodyPr anchorCtr="0" anchor="t" bIns="50800" lIns="50800" spcFirstLastPara="1" rIns="50800" wrap="square" tIns="50800">
                <a:noAutofit/>
              </a:bodyPr>
              <a:lstStyle/>
              <a:p>
                <a:pPr indent="0" lvl="0" marL="0" rtl="0" algn="ctr">
                  <a:lnSpc>
                    <a:spcPct val="125454"/>
                  </a:lnSpc>
                  <a:spcBef>
                    <a:spcPts val="0"/>
                  </a:spcBef>
                  <a:spcAft>
                    <a:spcPts val="1000"/>
                  </a:spcAft>
                  <a:buClr>
                    <a:srgbClr val="000000"/>
                  </a:buClr>
                  <a:buSzPts val="1100"/>
                  <a:buFont typeface="Arial"/>
                  <a:buNone/>
                </a:pPr>
                <a:r>
                  <a:rPr b="1" lang="en" sz="1600" u="sng">
                    <a:solidFill>
                      <a:srgbClr val="FFFFFF"/>
                    </a:solidFill>
                    <a:latin typeface="Open Sans"/>
                    <a:ea typeface="Open Sans"/>
                    <a:cs typeface="Open Sans"/>
                    <a:sym typeface="Open Sans"/>
                  </a:rPr>
                  <a:t>model</a:t>
                </a:r>
                <a:r>
                  <a:rPr b="1" lang="en" sz="1600">
                    <a:solidFill>
                      <a:srgbClr val="FFFFFF"/>
                    </a:solidFill>
                    <a:latin typeface="Open Sans"/>
                    <a:ea typeface="Open Sans"/>
                    <a:cs typeface="Open Sans"/>
                    <a:sym typeface="Open Sans"/>
                  </a:rPr>
                  <a:t>: </a:t>
                </a:r>
                <a:r>
                  <a:rPr lang="en" sz="1600">
                    <a:solidFill>
                      <a:srgbClr val="FFFFFF"/>
                    </a:solidFill>
                    <a:latin typeface="Open Sans"/>
                    <a:ea typeface="Open Sans"/>
                    <a:cs typeface="Open Sans"/>
                    <a:sym typeface="Open Sans"/>
                  </a:rPr>
                  <a:t>a mathematical way to predict future values</a:t>
                </a:r>
                <a:endParaRPr b="1" sz="1800" u="sng">
                  <a:solidFill>
                    <a:srgbClr val="FFFFFF"/>
                  </a:solidFill>
                  <a:latin typeface="Open Sans"/>
                  <a:ea typeface="Open Sans"/>
                  <a:cs typeface="Open Sans"/>
                  <a:sym typeface="Open Sans"/>
                </a:endParaRPr>
              </a:p>
            </p:txBody>
          </p:sp>
        </p:grpSp>
        <p:sp>
          <p:nvSpPr>
            <p:cNvPr id="391" name="Google Shape;391;p55"/>
            <p:cNvSpPr/>
            <p:nvPr/>
          </p:nvSpPr>
          <p:spPr>
            <a:xfrm>
              <a:off x="174710" y="3371404"/>
              <a:ext cx="4195200" cy="5841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Terms</a:t>
              </a:r>
              <a:endParaRPr b="1" i="0" sz="1800" u="none" cap="none" strike="noStrike">
                <a:solidFill>
                  <a:srgbClr val="FFD966"/>
                </a:solidFill>
                <a:latin typeface="Open Sans"/>
                <a:ea typeface="Open Sans"/>
                <a:cs typeface="Open Sans"/>
                <a:sym typeface="Open Sans"/>
              </a:endParaRPr>
            </a:p>
          </p:txBody>
        </p:sp>
      </p:grpSp>
      <p:pic>
        <p:nvPicPr>
          <p:cNvPr id="392" name="Google Shape;392;p55"/>
          <p:cNvPicPr preferRelativeResize="0"/>
          <p:nvPr/>
        </p:nvPicPr>
        <p:blipFill>
          <a:blip r:embed="rId3">
            <a:alphaModFix/>
          </a:blip>
          <a:stretch>
            <a:fillRect/>
          </a:stretch>
        </p:blipFill>
        <p:spPr>
          <a:xfrm>
            <a:off x="6991750" y="1918225"/>
            <a:ext cx="1581800" cy="1581800"/>
          </a:xfrm>
          <a:prstGeom prst="rect">
            <a:avLst/>
          </a:prstGeom>
          <a:noFill/>
          <a:ln>
            <a:noFill/>
          </a:ln>
        </p:spPr>
      </p:pic>
      <p:pic>
        <p:nvPicPr>
          <p:cNvPr id="393" name="Google Shape;393;p55"/>
          <p:cNvPicPr preferRelativeResize="0"/>
          <p:nvPr/>
        </p:nvPicPr>
        <p:blipFill>
          <a:blip r:embed="rId4">
            <a:alphaModFix/>
          </a:blip>
          <a:stretch>
            <a:fillRect/>
          </a:stretch>
        </p:blipFill>
        <p:spPr>
          <a:xfrm>
            <a:off x="6991750" y="3500025"/>
            <a:ext cx="1581800" cy="1581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6"/>
          <p:cNvSpPr txBox="1"/>
          <p:nvPr/>
        </p:nvSpPr>
        <p:spPr>
          <a:xfrm>
            <a:off x="161550" y="1548350"/>
            <a:ext cx="8820900" cy="33237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lang="en" sz="1600">
                <a:latin typeface="Open Sans"/>
                <a:ea typeface="Open Sans"/>
                <a:cs typeface="Open Sans"/>
                <a:sym typeface="Open Sans"/>
              </a:rPr>
              <a:t>Pretend there are only two possible types of weather </a:t>
            </a:r>
            <a:r>
              <a:rPr lang="en" sz="1600">
                <a:latin typeface="Open Sans"/>
                <a:ea typeface="Open Sans"/>
                <a:cs typeface="Open Sans"/>
                <a:sym typeface="Open Sans"/>
              </a:rPr>
              <a:t>-</a:t>
            </a:r>
            <a:r>
              <a:rPr lang="en" sz="1600">
                <a:latin typeface="Open Sans"/>
                <a:ea typeface="Open Sans"/>
                <a:cs typeface="Open Sans"/>
                <a:sym typeface="Open Sans"/>
              </a:rPr>
              <a:t> sunny or cloudy. That's it, two types. </a:t>
            </a:r>
            <a:endParaRPr sz="1600">
              <a:latin typeface="Open Sans"/>
              <a:ea typeface="Open Sans"/>
              <a:cs typeface="Open Sans"/>
              <a:sym typeface="Open Sans"/>
            </a:endParaRPr>
          </a:p>
          <a:p>
            <a:pPr indent="0" lvl="0" marL="0" marR="0" rtl="0" algn="just">
              <a:lnSpc>
                <a:spcPct val="150000"/>
              </a:lnSpc>
              <a:spcBef>
                <a:spcPts val="1000"/>
              </a:spcBef>
              <a:spcAft>
                <a:spcPts val="0"/>
              </a:spcAft>
              <a:buNone/>
            </a:pPr>
            <a:r>
              <a:rPr lang="en" sz="1600">
                <a:latin typeface="Open Sans"/>
                <a:ea typeface="Open Sans"/>
                <a:cs typeface="Open Sans"/>
                <a:sym typeface="Open Sans"/>
              </a:rPr>
              <a:t>Let's say that you want to be able to guess if the weather tomorrow will be sunny or cloudy. </a:t>
            </a:r>
            <a:endParaRPr sz="1600">
              <a:latin typeface="Open Sans"/>
              <a:ea typeface="Open Sans"/>
              <a:cs typeface="Open Sans"/>
              <a:sym typeface="Open Sans"/>
            </a:endParaRPr>
          </a:p>
          <a:p>
            <a:pPr indent="0" lvl="0" marL="0" marR="0" rtl="0" algn="just">
              <a:lnSpc>
                <a:spcPct val="150000"/>
              </a:lnSpc>
              <a:spcBef>
                <a:spcPts val="1000"/>
              </a:spcBef>
              <a:spcAft>
                <a:spcPts val="0"/>
              </a:spcAft>
              <a:buNone/>
            </a:pPr>
            <a:r>
              <a:rPr lang="en" sz="1600">
                <a:latin typeface="Open Sans"/>
                <a:ea typeface="Open Sans"/>
                <a:cs typeface="Open Sans"/>
                <a:sym typeface="Open Sans"/>
              </a:rPr>
              <a:t>You look back through weather reports for the last year and write down whether every day was sunny or cloudy. You do some math, and you learn that over the last year, if any day was cloudy, 25% of the time the next day was sunny and 75% of the time the next day was cloudy. </a:t>
            </a:r>
            <a:endParaRPr sz="1600">
              <a:latin typeface="Open Sans"/>
              <a:ea typeface="Open Sans"/>
              <a:cs typeface="Open Sans"/>
              <a:sym typeface="Open Sans"/>
            </a:endParaRPr>
          </a:p>
          <a:p>
            <a:pPr indent="0" lvl="0" marL="0" marR="0" rtl="0" algn="just">
              <a:lnSpc>
                <a:spcPct val="150000"/>
              </a:lnSpc>
              <a:spcBef>
                <a:spcPts val="1000"/>
              </a:spcBef>
              <a:spcAft>
                <a:spcPts val="1000"/>
              </a:spcAft>
              <a:buNone/>
            </a:pPr>
            <a:r>
              <a:rPr lang="en" sz="1600">
                <a:latin typeface="Open Sans"/>
                <a:ea typeface="Open Sans"/>
                <a:cs typeface="Open Sans"/>
                <a:sym typeface="Open Sans"/>
              </a:rPr>
              <a:t>You can use this information to make a table of what you think weather would look like for several days: </a:t>
            </a:r>
            <a:endParaRPr sz="1600">
              <a:latin typeface="Open Sans"/>
              <a:ea typeface="Open Sans"/>
              <a:cs typeface="Open Sans"/>
              <a:sym typeface="Open Sans"/>
            </a:endParaRPr>
          </a:p>
        </p:txBody>
      </p:sp>
      <p:sp>
        <p:nvSpPr>
          <p:cNvPr id="399" name="Google Shape;399;p56"/>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 really simple example of a Markov Chain</a:t>
            </a:r>
            <a:endParaRPr sz="3000"/>
          </a:p>
        </p:txBody>
      </p:sp>
      <p:pic>
        <p:nvPicPr>
          <p:cNvPr id="400" name="Google Shape;400;p56"/>
          <p:cNvPicPr preferRelativeResize="0"/>
          <p:nvPr/>
        </p:nvPicPr>
        <p:blipFill>
          <a:blip r:embed="rId3">
            <a:alphaModFix/>
          </a:blip>
          <a:stretch>
            <a:fillRect/>
          </a:stretch>
        </p:blipFill>
        <p:spPr>
          <a:xfrm>
            <a:off x="3759675" y="5104100"/>
            <a:ext cx="747878" cy="750550"/>
          </a:xfrm>
          <a:prstGeom prst="rect">
            <a:avLst/>
          </a:prstGeom>
          <a:noFill/>
          <a:ln>
            <a:noFill/>
          </a:ln>
        </p:spPr>
      </p:pic>
      <p:pic>
        <p:nvPicPr>
          <p:cNvPr id="401" name="Google Shape;401;p56"/>
          <p:cNvPicPr preferRelativeResize="0"/>
          <p:nvPr/>
        </p:nvPicPr>
        <p:blipFill>
          <a:blip r:embed="rId4">
            <a:alphaModFix/>
          </a:blip>
          <a:stretch>
            <a:fillRect/>
          </a:stretch>
        </p:blipFill>
        <p:spPr>
          <a:xfrm>
            <a:off x="2006131" y="5104100"/>
            <a:ext cx="747878" cy="750550"/>
          </a:xfrm>
          <a:prstGeom prst="rect">
            <a:avLst/>
          </a:prstGeom>
          <a:noFill/>
          <a:ln>
            <a:noFill/>
          </a:ln>
        </p:spPr>
      </p:pic>
      <p:pic>
        <p:nvPicPr>
          <p:cNvPr id="402" name="Google Shape;402;p56"/>
          <p:cNvPicPr preferRelativeResize="0"/>
          <p:nvPr/>
        </p:nvPicPr>
        <p:blipFill>
          <a:blip r:embed="rId4">
            <a:alphaModFix/>
          </a:blip>
          <a:stretch>
            <a:fillRect/>
          </a:stretch>
        </p:blipFill>
        <p:spPr>
          <a:xfrm>
            <a:off x="252588" y="5104100"/>
            <a:ext cx="747878" cy="750550"/>
          </a:xfrm>
          <a:prstGeom prst="rect">
            <a:avLst/>
          </a:prstGeom>
          <a:noFill/>
          <a:ln>
            <a:noFill/>
          </a:ln>
        </p:spPr>
      </p:pic>
      <p:pic>
        <p:nvPicPr>
          <p:cNvPr id="403" name="Google Shape;403;p56"/>
          <p:cNvPicPr preferRelativeResize="0"/>
          <p:nvPr/>
        </p:nvPicPr>
        <p:blipFill>
          <a:blip r:embed="rId4">
            <a:alphaModFix/>
          </a:blip>
          <a:stretch>
            <a:fillRect/>
          </a:stretch>
        </p:blipFill>
        <p:spPr>
          <a:xfrm>
            <a:off x="1129359" y="5104100"/>
            <a:ext cx="747877" cy="750550"/>
          </a:xfrm>
          <a:prstGeom prst="rect">
            <a:avLst/>
          </a:prstGeom>
          <a:noFill/>
          <a:ln>
            <a:noFill/>
          </a:ln>
        </p:spPr>
      </p:pic>
      <p:pic>
        <p:nvPicPr>
          <p:cNvPr id="404" name="Google Shape;404;p56"/>
          <p:cNvPicPr preferRelativeResize="0"/>
          <p:nvPr/>
        </p:nvPicPr>
        <p:blipFill>
          <a:blip r:embed="rId4">
            <a:alphaModFix/>
          </a:blip>
          <a:stretch>
            <a:fillRect/>
          </a:stretch>
        </p:blipFill>
        <p:spPr>
          <a:xfrm>
            <a:off x="2882903" y="5104100"/>
            <a:ext cx="747878" cy="750550"/>
          </a:xfrm>
          <a:prstGeom prst="rect">
            <a:avLst/>
          </a:prstGeom>
          <a:noFill/>
          <a:ln>
            <a:noFill/>
          </a:ln>
        </p:spPr>
      </p:pic>
      <p:pic>
        <p:nvPicPr>
          <p:cNvPr id="405" name="Google Shape;405;p56"/>
          <p:cNvPicPr preferRelativeResize="0"/>
          <p:nvPr/>
        </p:nvPicPr>
        <p:blipFill>
          <a:blip r:embed="rId3">
            <a:alphaModFix/>
          </a:blip>
          <a:stretch>
            <a:fillRect/>
          </a:stretch>
        </p:blipFill>
        <p:spPr>
          <a:xfrm>
            <a:off x="8143535" y="5104100"/>
            <a:ext cx="747877" cy="750550"/>
          </a:xfrm>
          <a:prstGeom prst="rect">
            <a:avLst/>
          </a:prstGeom>
          <a:noFill/>
          <a:ln>
            <a:noFill/>
          </a:ln>
        </p:spPr>
      </p:pic>
      <p:pic>
        <p:nvPicPr>
          <p:cNvPr id="406" name="Google Shape;406;p56"/>
          <p:cNvPicPr preferRelativeResize="0"/>
          <p:nvPr/>
        </p:nvPicPr>
        <p:blipFill>
          <a:blip r:embed="rId4">
            <a:alphaModFix/>
          </a:blip>
          <a:stretch>
            <a:fillRect/>
          </a:stretch>
        </p:blipFill>
        <p:spPr>
          <a:xfrm>
            <a:off x="6389991" y="5104100"/>
            <a:ext cx="747878" cy="750550"/>
          </a:xfrm>
          <a:prstGeom prst="rect">
            <a:avLst/>
          </a:prstGeom>
          <a:noFill/>
          <a:ln>
            <a:noFill/>
          </a:ln>
        </p:spPr>
      </p:pic>
      <p:pic>
        <p:nvPicPr>
          <p:cNvPr id="407" name="Google Shape;407;p56"/>
          <p:cNvPicPr preferRelativeResize="0"/>
          <p:nvPr/>
        </p:nvPicPr>
        <p:blipFill>
          <a:blip r:embed="rId4">
            <a:alphaModFix/>
          </a:blip>
          <a:stretch>
            <a:fillRect/>
          </a:stretch>
        </p:blipFill>
        <p:spPr>
          <a:xfrm>
            <a:off x="4636447" y="5104100"/>
            <a:ext cx="747878" cy="750550"/>
          </a:xfrm>
          <a:prstGeom prst="rect">
            <a:avLst/>
          </a:prstGeom>
          <a:noFill/>
          <a:ln>
            <a:noFill/>
          </a:ln>
        </p:spPr>
      </p:pic>
      <p:pic>
        <p:nvPicPr>
          <p:cNvPr id="408" name="Google Shape;408;p56"/>
          <p:cNvPicPr preferRelativeResize="0"/>
          <p:nvPr/>
        </p:nvPicPr>
        <p:blipFill>
          <a:blip r:embed="rId4">
            <a:alphaModFix/>
          </a:blip>
          <a:stretch>
            <a:fillRect/>
          </a:stretch>
        </p:blipFill>
        <p:spPr>
          <a:xfrm>
            <a:off x="5513219" y="5104100"/>
            <a:ext cx="747878" cy="750550"/>
          </a:xfrm>
          <a:prstGeom prst="rect">
            <a:avLst/>
          </a:prstGeom>
          <a:noFill/>
          <a:ln>
            <a:noFill/>
          </a:ln>
        </p:spPr>
      </p:pic>
      <p:pic>
        <p:nvPicPr>
          <p:cNvPr id="409" name="Google Shape;409;p56"/>
          <p:cNvPicPr preferRelativeResize="0"/>
          <p:nvPr/>
        </p:nvPicPr>
        <p:blipFill>
          <a:blip r:embed="rId4">
            <a:alphaModFix/>
          </a:blip>
          <a:stretch>
            <a:fillRect/>
          </a:stretch>
        </p:blipFill>
        <p:spPr>
          <a:xfrm>
            <a:off x="7266763" y="5104100"/>
            <a:ext cx="747877" cy="750550"/>
          </a:xfrm>
          <a:prstGeom prst="rect">
            <a:avLst/>
          </a:prstGeom>
          <a:noFill/>
          <a:ln>
            <a:noFill/>
          </a:ln>
        </p:spPr>
      </p:pic>
      <p:sp>
        <p:nvSpPr>
          <p:cNvPr id="410" name="Google Shape;410;p56"/>
          <p:cNvSpPr txBox="1"/>
          <p:nvPr/>
        </p:nvSpPr>
        <p:spPr>
          <a:xfrm>
            <a:off x="33600" y="6391500"/>
            <a:ext cx="8567400" cy="5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600">
                <a:latin typeface="Open Sans"/>
                <a:ea typeface="Open Sans"/>
                <a:cs typeface="Open Sans"/>
                <a:sym typeface="Open Sans"/>
              </a:rPr>
              <a:t>Thanks to Devin Soni for this explanation! </a:t>
            </a:r>
            <a:endParaRPr i="1" sz="16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 really simple example of a Markov Chain</a:t>
            </a:r>
            <a:endParaRPr sz="3000"/>
          </a:p>
        </p:txBody>
      </p:sp>
      <p:sp>
        <p:nvSpPr>
          <p:cNvPr id="416" name="Google Shape;416;p57"/>
          <p:cNvSpPr txBox="1"/>
          <p:nvPr/>
        </p:nvSpPr>
        <p:spPr>
          <a:xfrm>
            <a:off x="288300" y="1700750"/>
            <a:ext cx="85674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Let's test this out for ourselves! </a:t>
            </a:r>
            <a:endParaRPr sz="1800">
              <a:latin typeface="Open Sans"/>
              <a:ea typeface="Open Sans"/>
              <a:cs typeface="Open Sans"/>
              <a:sym typeface="Open Sans"/>
            </a:endParaRPr>
          </a:p>
        </p:txBody>
      </p:sp>
      <p:grpSp>
        <p:nvGrpSpPr>
          <p:cNvPr id="417" name="Google Shape;417;p57"/>
          <p:cNvGrpSpPr/>
          <p:nvPr/>
        </p:nvGrpSpPr>
        <p:grpSpPr>
          <a:xfrm>
            <a:off x="224025" y="3025675"/>
            <a:ext cx="8695932" cy="2030100"/>
            <a:chOff x="224025" y="3482875"/>
            <a:chExt cx="8695932" cy="2030100"/>
          </a:xfrm>
        </p:grpSpPr>
        <p:pic>
          <p:nvPicPr>
            <p:cNvPr id="418" name="Google Shape;418;p57"/>
            <p:cNvPicPr preferRelativeResize="0"/>
            <p:nvPr/>
          </p:nvPicPr>
          <p:blipFill>
            <a:blip r:embed="rId3">
              <a:alphaModFix/>
            </a:blip>
            <a:stretch>
              <a:fillRect/>
            </a:stretch>
          </p:blipFill>
          <p:spPr>
            <a:xfrm>
              <a:off x="3731113" y="3482875"/>
              <a:ext cx="747878" cy="750550"/>
            </a:xfrm>
            <a:prstGeom prst="rect">
              <a:avLst/>
            </a:prstGeom>
            <a:noFill/>
            <a:ln>
              <a:noFill/>
            </a:ln>
          </p:spPr>
        </p:pic>
        <p:pic>
          <p:nvPicPr>
            <p:cNvPr id="419" name="Google Shape;419;p57"/>
            <p:cNvPicPr preferRelativeResize="0"/>
            <p:nvPr/>
          </p:nvPicPr>
          <p:blipFill>
            <a:blip r:embed="rId4">
              <a:alphaModFix/>
            </a:blip>
            <a:stretch>
              <a:fillRect/>
            </a:stretch>
          </p:blipFill>
          <p:spPr>
            <a:xfrm>
              <a:off x="1977569" y="3482875"/>
              <a:ext cx="747878" cy="750550"/>
            </a:xfrm>
            <a:prstGeom prst="rect">
              <a:avLst/>
            </a:prstGeom>
            <a:noFill/>
            <a:ln>
              <a:noFill/>
            </a:ln>
          </p:spPr>
        </p:pic>
        <p:pic>
          <p:nvPicPr>
            <p:cNvPr id="420" name="Google Shape;420;p57"/>
            <p:cNvPicPr preferRelativeResize="0"/>
            <p:nvPr/>
          </p:nvPicPr>
          <p:blipFill>
            <a:blip r:embed="rId4">
              <a:alphaModFix/>
            </a:blip>
            <a:stretch>
              <a:fillRect/>
            </a:stretch>
          </p:blipFill>
          <p:spPr>
            <a:xfrm>
              <a:off x="224025" y="3482875"/>
              <a:ext cx="747878" cy="750550"/>
            </a:xfrm>
            <a:prstGeom prst="rect">
              <a:avLst/>
            </a:prstGeom>
            <a:noFill/>
            <a:ln>
              <a:noFill/>
            </a:ln>
          </p:spPr>
        </p:pic>
        <p:pic>
          <p:nvPicPr>
            <p:cNvPr id="421" name="Google Shape;421;p57"/>
            <p:cNvPicPr preferRelativeResize="0"/>
            <p:nvPr/>
          </p:nvPicPr>
          <p:blipFill>
            <a:blip r:embed="rId4">
              <a:alphaModFix/>
            </a:blip>
            <a:stretch>
              <a:fillRect/>
            </a:stretch>
          </p:blipFill>
          <p:spPr>
            <a:xfrm>
              <a:off x="1100797" y="3482875"/>
              <a:ext cx="747877" cy="750550"/>
            </a:xfrm>
            <a:prstGeom prst="rect">
              <a:avLst/>
            </a:prstGeom>
            <a:noFill/>
            <a:ln>
              <a:noFill/>
            </a:ln>
          </p:spPr>
        </p:pic>
        <p:pic>
          <p:nvPicPr>
            <p:cNvPr id="422" name="Google Shape;422;p57"/>
            <p:cNvPicPr preferRelativeResize="0"/>
            <p:nvPr/>
          </p:nvPicPr>
          <p:blipFill>
            <a:blip r:embed="rId4">
              <a:alphaModFix/>
            </a:blip>
            <a:stretch>
              <a:fillRect/>
            </a:stretch>
          </p:blipFill>
          <p:spPr>
            <a:xfrm>
              <a:off x="2854341" y="3482875"/>
              <a:ext cx="747878" cy="750550"/>
            </a:xfrm>
            <a:prstGeom prst="rect">
              <a:avLst/>
            </a:prstGeom>
            <a:noFill/>
            <a:ln>
              <a:noFill/>
            </a:ln>
          </p:spPr>
        </p:pic>
        <p:pic>
          <p:nvPicPr>
            <p:cNvPr id="423" name="Google Shape;423;p57"/>
            <p:cNvPicPr preferRelativeResize="0"/>
            <p:nvPr/>
          </p:nvPicPr>
          <p:blipFill>
            <a:blip r:embed="rId3">
              <a:alphaModFix/>
            </a:blip>
            <a:stretch>
              <a:fillRect/>
            </a:stretch>
          </p:blipFill>
          <p:spPr>
            <a:xfrm>
              <a:off x="8114972" y="3482875"/>
              <a:ext cx="747877" cy="750550"/>
            </a:xfrm>
            <a:prstGeom prst="rect">
              <a:avLst/>
            </a:prstGeom>
            <a:noFill/>
            <a:ln>
              <a:noFill/>
            </a:ln>
          </p:spPr>
        </p:pic>
        <p:pic>
          <p:nvPicPr>
            <p:cNvPr id="424" name="Google Shape;424;p57"/>
            <p:cNvPicPr preferRelativeResize="0"/>
            <p:nvPr/>
          </p:nvPicPr>
          <p:blipFill>
            <a:blip r:embed="rId4">
              <a:alphaModFix/>
            </a:blip>
            <a:stretch>
              <a:fillRect/>
            </a:stretch>
          </p:blipFill>
          <p:spPr>
            <a:xfrm>
              <a:off x="6361429" y="3482875"/>
              <a:ext cx="747878" cy="750550"/>
            </a:xfrm>
            <a:prstGeom prst="rect">
              <a:avLst/>
            </a:prstGeom>
            <a:noFill/>
            <a:ln>
              <a:noFill/>
            </a:ln>
          </p:spPr>
        </p:pic>
        <p:pic>
          <p:nvPicPr>
            <p:cNvPr id="425" name="Google Shape;425;p57"/>
            <p:cNvPicPr preferRelativeResize="0"/>
            <p:nvPr/>
          </p:nvPicPr>
          <p:blipFill>
            <a:blip r:embed="rId4">
              <a:alphaModFix/>
            </a:blip>
            <a:stretch>
              <a:fillRect/>
            </a:stretch>
          </p:blipFill>
          <p:spPr>
            <a:xfrm>
              <a:off x="4607885" y="3482875"/>
              <a:ext cx="747878" cy="750550"/>
            </a:xfrm>
            <a:prstGeom prst="rect">
              <a:avLst/>
            </a:prstGeom>
            <a:noFill/>
            <a:ln>
              <a:noFill/>
            </a:ln>
          </p:spPr>
        </p:pic>
        <p:pic>
          <p:nvPicPr>
            <p:cNvPr id="426" name="Google Shape;426;p57"/>
            <p:cNvPicPr preferRelativeResize="0"/>
            <p:nvPr/>
          </p:nvPicPr>
          <p:blipFill>
            <a:blip r:embed="rId4">
              <a:alphaModFix/>
            </a:blip>
            <a:stretch>
              <a:fillRect/>
            </a:stretch>
          </p:blipFill>
          <p:spPr>
            <a:xfrm>
              <a:off x="5484657" y="3482875"/>
              <a:ext cx="747878" cy="750550"/>
            </a:xfrm>
            <a:prstGeom prst="rect">
              <a:avLst/>
            </a:prstGeom>
            <a:noFill/>
            <a:ln>
              <a:noFill/>
            </a:ln>
          </p:spPr>
        </p:pic>
        <p:pic>
          <p:nvPicPr>
            <p:cNvPr id="427" name="Google Shape;427;p57"/>
            <p:cNvPicPr preferRelativeResize="0"/>
            <p:nvPr/>
          </p:nvPicPr>
          <p:blipFill>
            <a:blip r:embed="rId4">
              <a:alphaModFix/>
            </a:blip>
            <a:stretch>
              <a:fillRect/>
            </a:stretch>
          </p:blipFill>
          <p:spPr>
            <a:xfrm>
              <a:off x="7238200" y="3482875"/>
              <a:ext cx="747877" cy="750550"/>
            </a:xfrm>
            <a:prstGeom prst="rect">
              <a:avLst/>
            </a:prstGeom>
            <a:noFill/>
            <a:ln>
              <a:noFill/>
            </a:ln>
          </p:spPr>
        </p:pic>
        <p:sp>
          <p:nvSpPr>
            <p:cNvPr id="428" name="Google Shape;428;p57"/>
            <p:cNvSpPr txBox="1"/>
            <p:nvPr/>
          </p:nvSpPr>
          <p:spPr>
            <a:xfrm>
              <a:off x="1100782" y="5068675"/>
              <a:ext cx="34353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29" name="Google Shape;429;p57"/>
            <p:cNvGrpSpPr/>
            <p:nvPr/>
          </p:nvGrpSpPr>
          <p:grpSpPr>
            <a:xfrm>
              <a:off x="1158156" y="4305900"/>
              <a:ext cx="3320551" cy="690300"/>
              <a:chOff x="1158113" y="3770475"/>
              <a:chExt cx="3320551" cy="690300"/>
            </a:xfrm>
          </p:grpSpPr>
          <p:pic>
            <p:nvPicPr>
              <p:cNvPr id="430" name="Google Shape;430;p57"/>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31" name="Google Shape;431;p57"/>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432" name="Google Shape;432;p57"/>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433" name="Google Shape;433;p57"/>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sp>
          <p:nvSpPr>
            <p:cNvPr id="434" name="Google Shape;434;p57"/>
            <p:cNvSpPr txBox="1"/>
            <p:nvPr/>
          </p:nvSpPr>
          <p:spPr>
            <a:xfrm>
              <a:off x="5484657" y="5068675"/>
              <a:ext cx="34353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35" name="Google Shape;435;p57"/>
            <p:cNvGrpSpPr/>
            <p:nvPr/>
          </p:nvGrpSpPr>
          <p:grpSpPr>
            <a:xfrm>
              <a:off x="5542031" y="4305900"/>
              <a:ext cx="3320551" cy="690300"/>
              <a:chOff x="1158113" y="3770475"/>
              <a:chExt cx="3320551" cy="690300"/>
            </a:xfrm>
          </p:grpSpPr>
          <p:pic>
            <p:nvPicPr>
              <p:cNvPr id="436" name="Google Shape;436;p57"/>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37" name="Google Shape;437;p57"/>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438" name="Google Shape;438;p57"/>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439" name="Google Shape;439;p57"/>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grpSp>
      <p:pic>
        <p:nvPicPr>
          <p:cNvPr id="440" name="Google Shape;440;p57"/>
          <p:cNvPicPr preferRelativeResize="0"/>
          <p:nvPr/>
        </p:nvPicPr>
        <p:blipFill>
          <a:blip r:embed="rId6">
            <a:alphaModFix/>
          </a:blip>
          <a:stretch>
            <a:fillRect/>
          </a:stretch>
        </p:blipFill>
        <p:spPr>
          <a:xfrm rot="10800000">
            <a:off x="4654625" y="3901225"/>
            <a:ext cx="881925" cy="1959425"/>
          </a:xfrm>
          <a:prstGeom prst="rect">
            <a:avLst/>
          </a:prstGeom>
          <a:noFill/>
          <a:ln>
            <a:noFill/>
          </a:ln>
        </p:spPr>
      </p:pic>
      <p:sp>
        <p:nvSpPr>
          <p:cNvPr id="441" name="Google Shape;441;p57"/>
          <p:cNvSpPr txBox="1"/>
          <p:nvPr/>
        </p:nvSpPr>
        <p:spPr>
          <a:xfrm>
            <a:off x="3218487" y="5658000"/>
            <a:ext cx="37542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This is actually the day after a sunny day!</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8"/>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 really simple example of a Markov Chain</a:t>
            </a:r>
            <a:endParaRPr sz="3000"/>
          </a:p>
        </p:txBody>
      </p:sp>
      <p:grpSp>
        <p:nvGrpSpPr>
          <p:cNvPr id="447" name="Google Shape;447;p58"/>
          <p:cNvGrpSpPr/>
          <p:nvPr/>
        </p:nvGrpSpPr>
        <p:grpSpPr>
          <a:xfrm>
            <a:off x="224025" y="3025675"/>
            <a:ext cx="8695932" cy="2030100"/>
            <a:chOff x="224025" y="3482875"/>
            <a:chExt cx="8695932" cy="2030100"/>
          </a:xfrm>
        </p:grpSpPr>
        <p:pic>
          <p:nvPicPr>
            <p:cNvPr id="448" name="Google Shape;448;p58"/>
            <p:cNvPicPr preferRelativeResize="0"/>
            <p:nvPr/>
          </p:nvPicPr>
          <p:blipFill>
            <a:blip r:embed="rId3">
              <a:alphaModFix/>
            </a:blip>
            <a:stretch>
              <a:fillRect/>
            </a:stretch>
          </p:blipFill>
          <p:spPr>
            <a:xfrm>
              <a:off x="3731113" y="3482875"/>
              <a:ext cx="747878" cy="750550"/>
            </a:xfrm>
            <a:prstGeom prst="rect">
              <a:avLst/>
            </a:prstGeom>
            <a:noFill/>
            <a:ln>
              <a:noFill/>
            </a:ln>
          </p:spPr>
        </p:pic>
        <p:pic>
          <p:nvPicPr>
            <p:cNvPr id="449" name="Google Shape;449;p58"/>
            <p:cNvPicPr preferRelativeResize="0"/>
            <p:nvPr/>
          </p:nvPicPr>
          <p:blipFill>
            <a:blip r:embed="rId4">
              <a:alphaModFix/>
            </a:blip>
            <a:stretch>
              <a:fillRect/>
            </a:stretch>
          </p:blipFill>
          <p:spPr>
            <a:xfrm>
              <a:off x="1977569" y="3482875"/>
              <a:ext cx="747878" cy="750550"/>
            </a:xfrm>
            <a:prstGeom prst="rect">
              <a:avLst/>
            </a:prstGeom>
            <a:noFill/>
            <a:ln>
              <a:noFill/>
            </a:ln>
          </p:spPr>
        </p:pic>
        <p:pic>
          <p:nvPicPr>
            <p:cNvPr id="450" name="Google Shape;450;p58"/>
            <p:cNvPicPr preferRelativeResize="0"/>
            <p:nvPr/>
          </p:nvPicPr>
          <p:blipFill>
            <a:blip r:embed="rId4">
              <a:alphaModFix/>
            </a:blip>
            <a:stretch>
              <a:fillRect/>
            </a:stretch>
          </p:blipFill>
          <p:spPr>
            <a:xfrm>
              <a:off x="224025" y="3482875"/>
              <a:ext cx="747878" cy="750550"/>
            </a:xfrm>
            <a:prstGeom prst="rect">
              <a:avLst/>
            </a:prstGeom>
            <a:noFill/>
            <a:ln>
              <a:noFill/>
            </a:ln>
          </p:spPr>
        </p:pic>
        <p:pic>
          <p:nvPicPr>
            <p:cNvPr id="451" name="Google Shape;451;p58"/>
            <p:cNvPicPr preferRelativeResize="0"/>
            <p:nvPr/>
          </p:nvPicPr>
          <p:blipFill>
            <a:blip r:embed="rId4">
              <a:alphaModFix/>
            </a:blip>
            <a:stretch>
              <a:fillRect/>
            </a:stretch>
          </p:blipFill>
          <p:spPr>
            <a:xfrm>
              <a:off x="1100797" y="3482875"/>
              <a:ext cx="747877" cy="750550"/>
            </a:xfrm>
            <a:prstGeom prst="rect">
              <a:avLst/>
            </a:prstGeom>
            <a:noFill/>
            <a:ln>
              <a:noFill/>
            </a:ln>
          </p:spPr>
        </p:pic>
        <p:pic>
          <p:nvPicPr>
            <p:cNvPr id="452" name="Google Shape;452;p58"/>
            <p:cNvPicPr preferRelativeResize="0"/>
            <p:nvPr/>
          </p:nvPicPr>
          <p:blipFill>
            <a:blip r:embed="rId4">
              <a:alphaModFix/>
            </a:blip>
            <a:stretch>
              <a:fillRect/>
            </a:stretch>
          </p:blipFill>
          <p:spPr>
            <a:xfrm>
              <a:off x="2854341" y="3482875"/>
              <a:ext cx="747878" cy="750550"/>
            </a:xfrm>
            <a:prstGeom prst="rect">
              <a:avLst/>
            </a:prstGeom>
            <a:noFill/>
            <a:ln>
              <a:noFill/>
            </a:ln>
          </p:spPr>
        </p:pic>
        <p:pic>
          <p:nvPicPr>
            <p:cNvPr id="453" name="Google Shape;453;p58"/>
            <p:cNvPicPr preferRelativeResize="0"/>
            <p:nvPr/>
          </p:nvPicPr>
          <p:blipFill>
            <a:blip r:embed="rId3">
              <a:alphaModFix/>
            </a:blip>
            <a:stretch>
              <a:fillRect/>
            </a:stretch>
          </p:blipFill>
          <p:spPr>
            <a:xfrm>
              <a:off x="8114972" y="3482875"/>
              <a:ext cx="747877" cy="750550"/>
            </a:xfrm>
            <a:prstGeom prst="rect">
              <a:avLst/>
            </a:prstGeom>
            <a:noFill/>
            <a:ln>
              <a:noFill/>
            </a:ln>
          </p:spPr>
        </p:pic>
        <p:pic>
          <p:nvPicPr>
            <p:cNvPr id="454" name="Google Shape;454;p58"/>
            <p:cNvPicPr preferRelativeResize="0"/>
            <p:nvPr/>
          </p:nvPicPr>
          <p:blipFill>
            <a:blip r:embed="rId4">
              <a:alphaModFix/>
            </a:blip>
            <a:stretch>
              <a:fillRect/>
            </a:stretch>
          </p:blipFill>
          <p:spPr>
            <a:xfrm>
              <a:off x="6361429" y="3482875"/>
              <a:ext cx="747878" cy="750550"/>
            </a:xfrm>
            <a:prstGeom prst="rect">
              <a:avLst/>
            </a:prstGeom>
            <a:noFill/>
            <a:ln>
              <a:noFill/>
            </a:ln>
          </p:spPr>
        </p:pic>
        <p:pic>
          <p:nvPicPr>
            <p:cNvPr id="455" name="Google Shape;455;p58"/>
            <p:cNvPicPr preferRelativeResize="0"/>
            <p:nvPr/>
          </p:nvPicPr>
          <p:blipFill>
            <a:blip r:embed="rId4">
              <a:alphaModFix/>
            </a:blip>
            <a:stretch>
              <a:fillRect/>
            </a:stretch>
          </p:blipFill>
          <p:spPr>
            <a:xfrm>
              <a:off x="4607885" y="3482875"/>
              <a:ext cx="747878" cy="750550"/>
            </a:xfrm>
            <a:prstGeom prst="rect">
              <a:avLst/>
            </a:prstGeom>
            <a:noFill/>
            <a:ln>
              <a:noFill/>
            </a:ln>
          </p:spPr>
        </p:pic>
        <p:pic>
          <p:nvPicPr>
            <p:cNvPr id="456" name="Google Shape;456;p58"/>
            <p:cNvPicPr preferRelativeResize="0"/>
            <p:nvPr/>
          </p:nvPicPr>
          <p:blipFill>
            <a:blip r:embed="rId4">
              <a:alphaModFix/>
            </a:blip>
            <a:stretch>
              <a:fillRect/>
            </a:stretch>
          </p:blipFill>
          <p:spPr>
            <a:xfrm>
              <a:off x="5484657" y="3482875"/>
              <a:ext cx="747878" cy="750550"/>
            </a:xfrm>
            <a:prstGeom prst="rect">
              <a:avLst/>
            </a:prstGeom>
            <a:noFill/>
            <a:ln>
              <a:noFill/>
            </a:ln>
          </p:spPr>
        </p:pic>
        <p:pic>
          <p:nvPicPr>
            <p:cNvPr id="457" name="Google Shape;457;p58"/>
            <p:cNvPicPr preferRelativeResize="0"/>
            <p:nvPr/>
          </p:nvPicPr>
          <p:blipFill>
            <a:blip r:embed="rId4">
              <a:alphaModFix/>
            </a:blip>
            <a:stretch>
              <a:fillRect/>
            </a:stretch>
          </p:blipFill>
          <p:spPr>
            <a:xfrm>
              <a:off x="7238200" y="3482875"/>
              <a:ext cx="747877" cy="750550"/>
            </a:xfrm>
            <a:prstGeom prst="rect">
              <a:avLst/>
            </a:prstGeom>
            <a:noFill/>
            <a:ln>
              <a:noFill/>
            </a:ln>
          </p:spPr>
        </p:pic>
        <p:sp>
          <p:nvSpPr>
            <p:cNvPr id="458" name="Google Shape;458;p58"/>
            <p:cNvSpPr txBox="1"/>
            <p:nvPr/>
          </p:nvSpPr>
          <p:spPr>
            <a:xfrm>
              <a:off x="1100782" y="5068675"/>
              <a:ext cx="34353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59" name="Google Shape;459;p58"/>
            <p:cNvGrpSpPr/>
            <p:nvPr/>
          </p:nvGrpSpPr>
          <p:grpSpPr>
            <a:xfrm>
              <a:off x="1158156" y="4305900"/>
              <a:ext cx="3320551" cy="690300"/>
              <a:chOff x="1158113" y="3770475"/>
              <a:chExt cx="3320551" cy="690300"/>
            </a:xfrm>
          </p:grpSpPr>
          <p:pic>
            <p:nvPicPr>
              <p:cNvPr id="460" name="Google Shape;460;p58"/>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61" name="Google Shape;461;p58"/>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462" name="Google Shape;462;p58"/>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463" name="Google Shape;463;p58"/>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sp>
          <p:nvSpPr>
            <p:cNvPr id="464" name="Google Shape;464;p58"/>
            <p:cNvSpPr txBox="1"/>
            <p:nvPr/>
          </p:nvSpPr>
          <p:spPr>
            <a:xfrm>
              <a:off x="5484657" y="5068675"/>
              <a:ext cx="34353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65" name="Google Shape;465;p58"/>
            <p:cNvGrpSpPr/>
            <p:nvPr/>
          </p:nvGrpSpPr>
          <p:grpSpPr>
            <a:xfrm>
              <a:off x="5542031" y="4305900"/>
              <a:ext cx="3320551" cy="690300"/>
              <a:chOff x="1158113" y="3770475"/>
              <a:chExt cx="3320551" cy="690300"/>
            </a:xfrm>
          </p:grpSpPr>
          <p:pic>
            <p:nvPicPr>
              <p:cNvPr id="466" name="Google Shape;466;p58"/>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67" name="Google Shape;467;p58"/>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468" name="Google Shape;468;p58"/>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469" name="Google Shape;469;p58"/>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grpSp>
      <p:pic>
        <p:nvPicPr>
          <p:cNvPr id="470" name="Google Shape;470;p58"/>
          <p:cNvPicPr preferRelativeResize="0"/>
          <p:nvPr/>
        </p:nvPicPr>
        <p:blipFill>
          <a:blip r:embed="rId6">
            <a:alphaModFix/>
          </a:blip>
          <a:stretch>
            <a:fillRect/>
          </a:stretch>
        </p:blipFill>
        <p:spPr>
          <a:xfrm rot="10800000">
            <a:off x="4654625" y="3901225"/>
            <a:ext cx="881925" cy="1959425"/>
          </a:xfrm>
          <a:prstGeom prst="rect">
            <a:avLst/>
          </a:prstGeom>
          <a:noFill/>
          <a:ln>
            <a:noFill/>
          </a:ln>
        </p:spPr>
      </p:pic>
      <p:sp>
        <p:nvSpPr>
          <p:cNvPr id="471" name="Google Shape;471;p58"/>
          <p:cNvSpPr txBox="1"/>
          <p:nvPr/>
        </p:nvSpPr>
        <p:spPr>
          <a:xfrm>
            <a:off x="3218487" y="5658000"/>
            <a:ext cx="37542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This is actually the day after a sunny day!</a:t>
            </a:r>
            <a:endParaRPr>
              <a:latin typeface="Open Sans"/>
              <a:ea typeface="Open Sans"/>
              <a:cs typeface="Open Sans"/>
              <a:sym typeface="Open Sans"/>
            </a:endParaRPr>
          </a:p>
        </p:txBody>
      </p:sp>
      <p:sp>
        <p:nvSpPr>
          <p:cNvPr id="472" name="Google Shape;472;p58"/>
          <p:cNvSpPr txBox="1"/>
          <p:nvPr/>
        </p:nvSpPr>
        <p:spPr>
          <a:xfrm>
            <a:off x="161525" y="1734782"/>
            <a:ext cx="8820900" cy="114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000"/>
              </a:spcAft>
              <a:buNone/>
            </a:pPr>
            <a:r>
              <a:rPr lang="en" sz="1800">
                <a:latin typeface="Open Sans"/>
                <a:ea typeface="Open Sans"/>
                <a:cs typeface="Open Sans"/>
                <a:sym typeface="Open Sans"/>
              </a:rPr>
              <a:t>In total, there are 8 days that come after cloudy days. </a:t>
            </a:r>
            <a:br>
              <a:rPr lang="en" sz="1800">
                <a:latin typeface="Open Sans"/>
                <a:ea typeface="Open Sans"/>
                <a:cs typeface="Open Sans"/>
                <a:sym typeface="Open Sans"/>
              </a:rPr>
            </a:br>
            <a:r>
              <a:rPr lang="en" sz="1800">
                <a:latin typeface="Open Sans"/>
                <a:ea typeface="Open Sans"/>
                <a:cs typeface="Open Sans"/>
                <a:sym typeface="Open Sans"/>
              </a:rPr>
              <a:t>How many of those days are cloudy? How many are sunny?  </a:t>
            </a:r>
            <a:endParaRPr sz="18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 really simple example of a Markov Chain</a:t>
            </a:r>
            <a:endParaRPr sz="3000"/>
          </a:p>
        </p:txBody>
      </p:sp>
      <p:sp>
        <p:nvSpPr>
          <p:cNvPr id="478" name="Google Shape;478;p59"/>
          <p:cNvSpPr txBox="1"/>
          <p:nvPr/>
        </p:nvSpPr>
        <p:spPr>
          <a:xfrm>
            <a:off x="161525" y="1734763"/>
            <a:ext cx="8820900" cy="740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Open Sans"/>
                <a:ea typeface="Open Sans"/>
                <a:cs typeface="Open Sans"/>
                <a:sym typeface="Open Sans"/>
              </a:rPr>
              <a:t>6 of the days after cloudy days are also cloudy.</a:t>
            </a:r>
            <a:endParaRPr sz="1800">
              <a:solidFill>
                <a:schemeClr val="dk1"/>
              </a:solidFill>
              <a:latin typeface="Open Sans"/>
              <a:ea typeface="Open Sans"/>
              <a:cs typeface="Open Sans"/>
              <a:sym typeface="Open Sans"/>
            </a:endParaRPr>
          </a:p>
          <a:p>
            <a:pPr indent="0" lvl="0" marL="0" rtl="0" algn="ctr">
              <a:lnSpc>
                <a:spcPct val="150000"/>
              </a:lnSpc>
              <a:spcBef>
                <a:spcPts val="0"/>
              </a:spcBef>
              <a:spcAft>
                <a:spcPts val="0"/>
              </a:spcAft>
              <a:buNone/>
            </a:pPr>
            <a:r>
              <a:rPr lang="en" sz="1800">
                <a:solidFill>
                  <a:schemeClr val="dk1"/>
                </a:solidFill>
                <a:latin typeface="Open Sans"/>
                <a:ea typeface="Open Sans"/>
                <a:cs typeface="Open Sans"/>
                <a:sym typeface="Open Sans"/>
              </a:rPr>
              <a:t>2 of the days after cloudy days are sunny. </a:t>
            </a:r>
            <a:endParaRPr sz="1800">
              <a:latin typeface="Open Sans"/>
              <a:ea typeface="Open Sans"/>
              <a:cs typeface="Open Sans"/>
              <a:sym typeface="Open Sans"/>
            </a:endParaRPr>
          </a:p>
        </p:txBody>
      </p:sp>
      <p:grpSp>
        <p:nvGrpSpPr>
          <p:cNvPr id="479" name="Google Shape;479;p59"/>
          <p:cNvGrpSpPr/>
          <p:nvPr/>
        </p:nvGrpSpPr>
        <p:grpSpPr>
          <a:xfrm>
            <a:off x="224025" y="3025675"/>
            <a:ext cx="8695932" cy="2030100"/>
            <a:chOff x="224025" y="3482875"/>
            <a:chExt cx="8695932" cy="2030100"/>
          </a:xfrm>
        </p:grpSpPr>
        <p:pic>
          <p:nvPicPr>
            <p:cNvPr id="480" name="Google Shape;480;p59"/>
            <p:cNvPicPr preferRelativeResize="0"/>
            <p:nvPr/>
          </p:nvPicPr>
          <p:blipFill>
            <a:blip r:embed="rId3">
              <a:alphaModFix/>
            </a:blip>
            <a:stretch>
              <a:fillRect/>
            </a:stretch>
          </p:blipFill>
          <p:spPr>
            <a:xfrm>
              <a:off x="3731113" y="3482875"/>
              <a:ext cx="747878" cy="750550"/>
            </a:xfrm>
            <a:prstGeom prst="rect">
              <a:avLst/>
            </a:prstGeom>
            <a:noFill/>
            <a:ln>
              <a:noFill/>
            </a:ln>
          </p:spPr>
        </p:pic>
        <p:pic>
          <p:nvPicPr>
            <p:cNvPr id="481" name="Google Shape;481;p59"/>
            <p:cNvPicPr preferRelativeResize="0"/>
            <p:nvPr/>
          </p:nvPicPr>
          <p:blipFill>
            <a:blip r:embed="rId4">
              <a:alphaModFix/>
            </a:blip>
            <a:stretch>
              <a:fillRect/>
            </a:stretch>
          </p:blipFill>
          <p:spPr>
            <a:xfrm>
              <a:off x="1977569" y="3482875"/>
              <a:ext cx="747878" cy="750550"/>
            </a:xfrm>
            <a:prstGeom prst="rect">
              <a:avLst/>
            </a:prstGeom>
            <a:noFill/>
            <a:ln>
              <a:noFill/>
            </a:ln>
          </p:spPr>
        </p:pic>
        <p:pic>
          <p:nvPicPr>
            <p:cNvPr id="482" name="Google Shape;482;p59"/>
            <p:cNvPicPr preferRelativeResize="0"/>
            <p:nvPr/>
          </p:nvPicPr>
          <p:blipFill>
            <a:blip r:embed="rId4">
              <a:alphaModFix/>
            </a:blip>
            <a:stretch>
              <a:fillRect/>
            </a:stretch>
          </p:blipFill>
          <p:spPr>
            <a:xfrm>
              <a:off x="224025" y="3482875"/>
              <a:ext cx="747878" cy="750550"/>
            </a:xfrm>
            <a:prstGeom prst="rect">
              <a:avLst/>
            </a:prstGeom>
            <a:noFill/>
            <a:ln>
              <a:noFill/>
            </a:ln>
          </p:spPr>
        </p:pic>
        <p:pic>
          <p:nvPicPr>
            <p:cNvPr id="483" name="Google Shape;483;p59"/>
            <p:cNvPicPr preferRelativeResize="0"/>
            <p:nvPr/>
          </p:nvPicPr>
          <p:blipFill>
            <a:blip r:embed="rId4">
              <a:alphaModFix/>
            </a:blip>
            <a:stretch>
              <a:fillRect/>
            </a:stretch>
          </p:blipFill>
          <p:spPr>
            <a:xfrm>
              <a:off x="1100797" y="3482875"/>
              <a:ext cx="747877" cy="750550"/>
            </a:xfrm>
            <a:prstGeom prst="rect">
              <a:avLst/>
            </a:prstGeom>
            <a:noFill/>
            <a:ln>
              <a:noFill/>
            </a:ln>
          </p:spPr>
        </p:pic>
        <p:pic>
          <p:nvPicPr>
            <p:cNvPr id="484" name="Google Shape;484;p59"/>
            <p:cNvPicPr preferRelativeResize="0"/>
            <p:nvPr/>
          </p:nvPicPr>
          <p:blipFill>
            <a:blip r:embed="rId4">
              <a:alphaModFix/>
            </a:blip>
            <a:stretch>
              <a:fillRect/>
            </a:stretch>
          </p:blipFill>
          <p:spPr>
            <a:xfrm>
              <a:off x="2854341" y="3482875"/>
              <a:ext cx="747878" cy="750550"/>
            </a:xfrm>
            <a:prstGeom prst="rect">
              <a:avLst/>
            </a:prstGeom>
            <a:noFill/>
            <a:ln>
              <a:noFill/>
            </a:ln>
          </p:spPr>
        </p:pic>
        <p:pic>
          <p:nvPicPr>
            <p:cNvPr id="485" name="Google Shape;485;p59"/>
            <p:cNvPicPr preferRelativeResize="0"/>
            <p:nvPr/>
          </p:nvPicPr>
          <p:blipFill>
            <a:blip r:embed="rId3">
              <a:alphaModFix/>
            </a:blip>
            <a:stretch>
              <a:fillRect/>
            </a:stretch>
          </p:blipFill>
          <p:spPr>
            <a:xfrm>
              <a:off x="8114972" y="3482875"/>
              <a:ext cx="747877" cy="750550"/>
            </a:xfrm>
            <a:prstGeom prst="rect">
              <a:avLst/>
            </a:prstGeom>
            <a:noFill/>
            <a:ln>
              <a:noFill/>
            </a:ln>
          </p:spPr>
        </p:pic>
        <p:pic>
          <p:nvPicPr>
            <p:cNvPr id="486" name="Google Shape;486;p59"/>
            <p:cNvPicPr preferRelativeResize="0"/>
            <p:nvPr/>
          </p:nvPicPr>
          <p:blipFill>
            <a:blip r:embed="rId4">
              <a:alphaModFix/>
            </a:blip>
            <a:stretch>
              <a:fillRect/>
            </a:stretch>
          </p:blipFill>
          <p:spPr>
            <a:xfrm>
              <a:off x="6361429" y="3482875"/>
              <a:ext cx="747878" cy="750550"/>
            </a:xfrm>
            <a:prstGeom prst="rect">
              <a:avLst/>
            </a:prstGeom>
            <a:noFill/>
            <a:ln>
              <a:noFill/>
            </a:ln>
          </p:spPr>
        </p:pic>
        <p:pic>
          <p:nvPicPr>
            <p:cNvPr id="487" name="Google Shape;487;p59"/>
            <p:cNvPicPr preferRelativeResize="0"/>
            <p:nvPr/>
          </p:nvPicPr>
          <p:blipFill>
            <a:blip r:embed="rId4">
              <a:alphaModFix/>
            </a:blip>
            <a:stretch>
              <a:fillRect/>
            </a:stretch>
          </p:blipFill>
          <p:spPr>
            <a:xfrm>
              <a:off x="4607885" y="3482875"/>
              <a:ext cx="747878" cy="750550"/>
            </a:xfrm>
            <a:prstGeom prst="rect">
              <a:avLst/>
            </a:prstGeom>
            <a:noFill/>
            <a:ln>
              <a:noFill/>
            </a:ln>
          </p:spPr>
        </p:pic>
        <p:pic>
          <p:nvPicPr>
            <p:cNvPr id="488" name="Google Shape;488;p59"/>
            <p:cNvPicPr preferRelativeResize="0"/>
            <p:nvPr/>
          </p:nvPicPr>
          <p:blipFill>
            <a:blip r:embed="rId4">
              <a:alphaModFix/>
            </a:blip>
            <a:stretch>
              <a:fillRect/>
            </a:stretch>
          </p:blipFill>
          <p:spPr>
            <a:xfrm>
              <a:off x="5484657" y="3482875"/>
              <a:ext cx="747878" cy="750550"/>
            </a:xfrm>
            <a:prstGeom prst="rect">
              <a:avLst/>
            </a:prstGeom>
            <a:noFill/>
            <a:ln>
              <a:noFill/>
            </a:ln>
          </p:spPr>
        </p:pic>
        <p:pic>
          <p:nvPicPr>
            <p:cNvPr id="489" name="Google Shape;489;p59"/>
            <p:cNvPicPr preferRelativeResize="0"/>
            <p:nvPr/>
          </p:nvPicPr>
          <p:blipFill>
            <a:blip r:embed="rId4">
              <a:alphaModFix/>
            </a:blip>
            <a:stretch>
              <a:fillRect/>
            </a:stretch>
          </p:blipFill>
          <p:spPr>
            <a:xfrm>
              <a:off x="7238200" y="3482875"/>
              <a:ext cx="747877" cy="750550"/>
            </a:xfrm>
            <a:prstGeom prst="rect">
              <a:avLst/>
            </a:prstGeom>
            <a:noFill/>
            <a:ln>
              <a:noFill/>
            </a:ln>
          </p:spPr>
        </p:pic>
        <p:sp>
          <p:nvSpPr>
            <p:cNvPr id="490" name="Google Shape;490;p59"/>
            <p:cNvSpPr txBox="1"/>
            <p:nvPr/>
          </p:nvSpPr>
          <p:spPr>
            <a:xfrm>
              <a:off x="1100782" y="5068675"/>
              <a:ext cx="34353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91" name="Google Shape;491;p59"/>
            <p:cNvGrpSpPr/>
            <p:nvPr/>
          </p:nvGrpSpPr>
          <p:grpSpPr>
            <a:xfrm>
              <a:off x="1158156" y="4305900"/>
              <a:ext cx="3320551" cy="690300"/>
              <a:chOff x="1158113" y="3770475"/>
              <a:chExt cx="3320551" cy="690300"/>
            </a:xfrm>
          </p:grpSpPr>
          <p:pic>
            <p:nvPicPr>
              <p:cNvPr id="492" name="Google Shape;492;p59"/>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93" name="Google Shape;493;p59"/>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494" name="Google Shape;494;p59"/>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495" name="Google Shape;495;p59"/>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sp>
          <p:nvSpPr>
            <p:cNvPr id="496" name="Google Shape;496;p59"/>
            <p:cNvSpPr txBox="1"/>
            <p:nvPr/>
          </p:nvSpPr>
          <p:spPr>
            <a:xfrm>
              <a:off x="5484657" y="5068675"/>
              <a:ext cx="34353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97" name="Google Shape;497;p59"/>
            <p:cNvGrpSpPr/>
            <p:nvPr/>
          </p:nvGrpSpPr>
          <p:grpSpPr>
            <a:xfrm>
              <a:off x="5542031" y="4305900"/>
              <a:ext cx="3320551" cy="690300"/>
              <a:chOff x="1158113" y="3770475"/>
              <a:chExt cx="3320551" cy="690300"/>
            </a:xfrm>
          </p:grpSpPr>
          <p:pic>
            <p:nvPicPr>
              <p:cNvPr id="498" name="Google Shape;498;p59"/>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99" name="Google Shape;499;p59"/>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500" name="Google Shape;500;p59"/>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501" name="Google Shape;501;p59"/>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grpSp>
      <p:pic>
        <p:nvPicPr>
          <p:cNvPr id="502" name="Google Shape;502;p59"/>
          <p:cNvPicPr preferRelativeResize="0"/>
          <p:nvPr/>
        </p:nvPicPr>
        <p:blipFill>
          <a:blip r:embed="rId6">
            <a:alphaModFix/>
          </a:blip>
          <a:stretch>
            <a:fillRect/>
          </a:stretch>
        </p:blipFill>
        <p:spPr>
          <a:xfrm rot="10800000">
            <a:off x="4654625" y="3901225"/>
            <a:ext cx="881925" cy="1959425"/>
          </a:xfrm>
          <a:prstGeom prst="rect">
            <a:avLst/>
          </a:prstGeom>
          <a:noFill/>
          <a:ln>
            <a:noFill/>
          </a:ln>
        </p:spPr>
      </p:pic>
      <p:sp>
        <p:nvSpPr>
          <p:cNvPr id="503" name="Google Shape;503;p59"/>
          <p:cNvSpPr txBox="1"/>
          <p:nvPr/>
        </p:nvSpPr>
        <p:spPr>
          <a:xfrm>
            <a:off x="3218487" y="5658000"/>
            <a:ext cx="37542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This is actually the day after a sunny day!</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0"/>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 really simple example of a Markov Chain</a:t>
            </a:r>
            <a:endParaRPr sz="3000"/>
          </a:p>
        </p:txBody>
      </p:sp>
      <p:sp>
        <p:nvSpPr>
          <p:cNvPr id="509" name="Google Shape;509;p60"/>
          <p:cNvSpPr txBox="1"/>
          <p:nvPr/>
        </p:nvSpPr>
        <p:spPr>
          <a:xfrm>
            <a:off x="161525" y="1582374"/>
            <a:ext cx="8820900" cy="1191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Open Sans"/>
                <a:ea typeface="Open Sans"/>
                <a:cs typeface="Open Sans"/>
                <a:sym typeface="Open Sans"/>
              </a:rPr>
              <a:t>2 sunny days / 8 days after cloudy days = 25% </a:t>
            </a:r>
            <a:endParaRPr sz="1800">
              <a:solidFill>
                <a:schemeClr val="dk1"/>
              </a:solidFill>
              <a:latin typeface="Open Sans"/>
              <a:ea typeface="Open Sans"/>
              <a:cs typeface="Open Sans"/>
              <a:sym typeface="Open Sans"/>
            </a:endParaRPr>
          </a:p>
          <a:p>
            <a:pPr indent="0" lvl="0" marL="0" rtl="0" algn="ctr">
              <a:lnSpc>
                <a:spcPct val="150000"/>
              </a:lnSpc>
              <a:spcBef>
                <a:spcPts val="0"/>
              </a:spcBef>
              <a:spcAft>
                <a:spcPts val="0"/>
              </a:spcAft>
              <a:buNone/>
            </a:pPr>
            <a:r>
              <a:rPr lang="en" sz="1800">
                <a:solidFill>
                  <a:schemeClr val="dk1"/>
                </a:solidFill>
                <a:latin typeface="Open Sans"/>
                <a:ea typeface="Open Sans"/>
                <a:cs typeface="Open Sans"/>
                <a:sym typeface="Open Sans"/>
              </a:rPr>
              <a:t>6 cloud days / 8 days after cloud days = 75%</a:t>
            </a:r>
            <a:endParaRPr sz="1800">
              <a:solidFill>
                <a:schemeClr val="dk1"/>
              </a:solidFill>
              <a:latin typeface="Open Sans"/>
              <a:ea typeface="Open Sans"/>
              <a:cs typeface="Open Sans"/>
              <a:sym typeface="Open Sans"/>
            </a:endParaRPr>
          </a:p>
          <a:p>
            <a:pPr indent="0" lvl="0" marL="0" rtl="0" algn="ctr">
              <a:lnSpc>
                <a:spcPct val="150000"/>
              </a:lnSpc>
              <a:spcBef>
                <a:spcPts val="0"/>
              </a:spcBef>
              <a:spcAft>
                <a:spcPts val="0"/>
              </a:spcAft>
              <a:buNone/>
            </a:pPr>
            <a:r>
              <a:rPr lang="en" sz="1800">
                <a:solidFill>
                  <a:schemeClr val="dk1"/>
                </a:solidFill>
                <a:latin typeface="Open Sans"/>
                <a:ea typeface="Open Sans"/>
                <a:cs typeface="Open Sans"/>
                <a:sym typeface="Open Sans"/>
              </a:rPr>
              <a:t>We did it correctly! </a:t>
            </a:r>
            <a:endParaRPr sz="1800">
              <a:solidFill>
                <a:schemeClr val="dk1"/>
              </a:solidFill>
              <a:latin typeface="Open Sans"/>
              <a:ea typeface="Open Sans"/>
              <a:cs typeface="Open Sans"/>
              <a:sym typeface="Open Sans"/>
            </a:endParaRPr>
          </a:p>
        </p:txBody>
      </p:sp>
      <p:grpSp>
        <p:nvGrpSpPr>
          <p:cNvPr id="510" name="Google Shape;510;p60"/>
          <p:cNvGrpSpPr/>
          <p:nvPr/>
        </p:nvGrpSpPr>
        <p:grpSpPr>
          <a:xfrm>
            <a:off x="224025" y="3025675"/>
            <a:ext cx="8695932" cy="2030100"/>
            <a:chOff x="224025" y="3482875"/>
            <a:chExt cx="8695932" cy="2030100"/>
          </a:xfrm>
        </p:grpSpPr>
        <p:pic>
          <p:nvPicPr>
            <p:cNvPr id="511" name="Google Shape;511;p60"/>
            <p:cNvPicPr preferRelativeResize="0"/>
            <p:nvPr/>
          </p:nvPicPr>
          <p:blipFill>
            <a:blip r:embed="rId3">
              <a:alphaModFix/>
            </a:blip>
            <a:stretch>
              <a:fillRect/>
            </a:stretch>
          </p:blipFill>
          <p:spPr>
            <a:xfrm>
              <a:off x="3731113" y="3482875"/>
              <a:ext cx="747878" cy="750550"/>
            </a:xfrm>
            <a:prstGeom prst="rect">
              <a:avLst/>
            </a:prstGeom>
            <a:noFill/>
            <a:ln>
              <a:noFill/>
            </a:ln>
          </p:spPr>
        </p:pic>
        <p:pic>
          <p:nvPicPr>
            <p:cNvPr id="512" name="Google Shape;512;p60"/>
            <p:cNvPicPr preferRelativeResize="0"/>
            <p:nvPr/>
          </p:nvPicPr>
          <p:blipFill>
            <a:blip r:embed="rId4">
              <a:alphaModFix/>
            </a:blip>
            <a:stretch>
              <a:fillRect/>
            </a:stretch>
          </p:blipFill>
          <p:spPr>
            <a:xfrm>
              <a:off x="1977569" y="3482875"/>
              <a:ext cx="747878" cy="750550"/>
            </a:xfrm>
            <a:prstGeom prst="rect">
              <a:avLst/>
            </a:prstGeom>
            <a:noFill/>
            <a:ln>
              <a:noFill/>
            </a:ln>
          </p:spPr>
        </p:pic>
        <p:pic>
          <p:nvPicPr>
            <p:cNvPr id="513" name="Google Shape;513;p60"/>
            <p:cNvPicPr preferRelativeResize="0"/>
            <p:nvPr/>
          </p:nvPicPr>
          <p:blipFill>
            <a:blip r:embed="rId4">
              <a:alphaModFix/>
            </a:blip>
            <a:stretch>
              <a:fillRect/>
            </a:stretch>
          </p:blipFill>
          <p:spPr>
            <a:xfrm>
              <a:off x="224025" y="3482875"/>
              <a:ext cx="747878" cy="750550"/>
            </a:xfrm>
            <a:prstGeom prst="rect">
              <a:avLst/>
            </a:prstGeom>
            <a:noFill/>
            <a:ln>
              <a:noFill/>
            </a:ln>
          </p:spPr>
        </p:pic>
        <p:pic>
          <p:nvPicPr>
            <p:cNvPr id="514" name="Google Shape;514;p60"/>
            <p:cNvPicPr preferRelativeResize="0"/>
            <p:nvPr/>
          </p:nvPicPr>
          <p:blipFill>
            <a:blip r:embed="rId4">
              <a:alphaModFix/>
            </a:blip>
            <a:stretch>
              <a:fillRect/>
            </a:stretch>
          </p:blipFill>
          <p:spPr>
            <a:xfrm>
              <a:off x="1100797" y="3482875"/>
              <a:ext cx="747877" cy="750550"/>
            </a:xfrm>
            <a:prstGeom prst="rect">
              <a:avLst/>
            </a:prstGeom>
            <a:noFill/>
            <a:ln>
              <a:noFill/>
            </a:ln>
          </p:spPr>
        </p:pic>
        <p:pic>
          <p:nvPicPr>
            <p:cNvPr id="515" name="Google Shape;515;p60"/>
            <p:cNvPicPr preferRelativeResize="0"/>
            <p:nvPr/>
          </p:nvPicPr>
          <p:blipFill>
            <a:blip r:embed="rId4">
              <a:alphaModFix/>
            </a:blip>
            <a:stretch>
              <a:fillRect/>
            </a:stretch>
          </p:blipFill>
          <p:spPr>
            <a:xfrm>
              <a:off x="2854341" y="3482875"/>
              <a:ext cx="747878" cy="750550"/>
            </a:xfrm>
            <a:prstGeom prst="rect">
              <a:avLst/>
            </a:prstGeom>
            <a:noFill/>
            <a:ln>
              <a:noFill/>
            </a:ln>
          </p:spPr>
        </p:pic>
        <p:pic>
          <p:nvPicPr>
            <p:cNvPr id="516" name="Google Shape;516;p60"/>
            <p:cNvPicPr preferRelativeResize="0"/>
            <p:nvPr/>
          </p:nvPicPr>
          <p:blipFill>
            <a:blip r:embed="rId3">
              <a:alphaModFix/>
            </a:blip>
            <a:stretch>
              <a:fillRect/>
            </a:stretch>
          </p:blipFill>
          <p:spPr>
            <a:xfrm>
              <a:off x="8114972" y="3482875"/>
              <a:ext cx="747877" cy="750550"/>
            </a:xfrm>
            <a:prstGeom prst="rect">
              <a:avLst/>
            </a:prstGeom>
            <a:noFill/>
            <a:ln>
              <a:noFill/>
            </a:ln>
          </p:spPr>
        </p:pic>
        <p:pic>
          <p:nvPicPr>
            <p:cNvPr id="517" name="Google Shape;517;p60"/>
            <p:cNvPicPr preferRelativeResize="0"/>
            <p:nvPr/>
          </p:nvPicPr>
          <p:blipFill>
            <a:blip r:embed="rId4">
              <a:alphaModFix/>
            </a:blip>
            <a:stretch>
              <a:fillRect/>
            </a:stretch>
          </p:blipFill>
          <p:spPr>
            <a:xfrm>
              <a:off x="6361429" y="3482875"/>
              <a:ext cx="747878" cy="750550"/>
            </a:xfrm>
            <a:prstGeom prst="rect">
              <a:avLst/>
            </a:prstGeom>
            <a:noFill/>
            <a:ln>
              <a:noFill/>
            </a:ln>
          </p:spPr>
        </p:pic>
        <p:pic>
          <p:nvPicPr>
            <p:cNvPr id="518" name="Google Shape;518;p60"/>
            <p:cNvPicPr preferRelativeResize="0"/>
            <p:nvPr/>
          </p:nvPicPr>
          <p:blipFill>
            <a:blip r:embed="rId4">
              <a:alphaModFix/>
            </a:blip>
            <a:stretch>
              <a:fillRect/>
            </a:stretch>
          </p:blipFill>
          <p:spPr>
            <a:xfrm>
              <a:off x="4607885" y="3482875"/>
              <a:ext cx="747878" cy="750550"/>
            </a:xfrm>
            <a:prstGeom prst="rect">
              <a:avLst/>
            </a:prstGeom>
            <a:noFill/>
            <a:ln>
              <a:noFill/>
            </a:ln>
          </p:spPr>
        </p:pic>
        <p:pic>
          <p:nvPicPr>
            <p:cNvPr id="519" name="Google Shape;519;p60"/>
            <p:cNvPicPr preferRelativeResize="0"/>
            <p:nvPr/>
          </p:nvPicPr>
          <p:blipFill>
            <a:blip r:embed="rId4">
              <a:alphaModFix/>
            </a:blip>
            <a:stretch>
              <a:fillRect/>
            </a:stretch>
          </p:blipFill>
          <p:spPr>
            <a:xfrm>
              <a:off x="5484657" y="3482875"/>
              <a:ext cx="747878" cy="750550"/>
            </a:xfrm>
            <a:prstGeom prst="rect">
              <a:avLst/>
            </a:prstGeom>
            <a:noFill/>
            <a:ln>
              <a:noFill/>
            </a:ln>
          </p:spPr>
        </p:pic>
        <p:pic>
          <p:nvPicPr>
            <p:cNvPr id="520" name="Google Shape;520;p60"/>
            <p:cNvPicPr preferRelativeResize="0"/>
            <p:nvPr/>
          </p:nvPicPr>
          <p:blipFill>
            <a:blip r:embed="rId4">
              <a:alphaModFix/>
            </a:blip>
            <a:stretch>
              <a:fillRect/>
            </a:stretch>
          </p:blipFill>
          <p:spPr>
            <a:xfrm>
              <a:off x="7238200" y="3482875"/>
              <a:ext cx="747877" cy="750550"/>
            </a:xfrm>
            <a:prstGeom prst="rect">
              <a:avLst/>
            </a:prstGeom>
            <a:noFill/>
            <a:ln>
              <a:noFill/>
            </a:ln>
          </p:spPr>
        </p:pic>
        <p:sp>
          <p:nvSpPr>
            <p:cNvPr id="521" name="Google Shape;521;p60"/>
            <p:cNvSpPr txBox="1"/>
            <p:nvPr/>
          </p:nvSpPr>
          <p:spPr>
            <a:xfrm>
              <a:off x="1100782" y="5068675"/>
              <a:ext cx="34353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522" name="Google Shape;522;p60"/>
            <p:cNvGrpSpPr/>
            <p:nvPr/>
          </p:nvGrpSpPr>
          <p:grpSpPr>
            <a:xfrm>
              <a:off x="1158156" y="4305900"/>
              <a:ext cx="3320551" cy="690300"/>
              <a:chOff x="1158113" y="3770475"/>
              <a:chExt cx="3320551" cy="690300"/>
            </a:xfrm>
          </p:grpSpPr>
          <p:pic>
            <p:nvPicPr>
              <p:cNvPr id="523" name="Google Shape;523;p60"/>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524" name="Google Shape;524;p60"/>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525" name="Google Shape;525;p60"/>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526" name="Google Shape;526;p60"/>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sp>
          <p:nvSpPr>
            <p:cNvPr id="527" name="Google Shape;527;p60"/>
            <p:cNvSpPr txBox="1"/>
            <p:nvPr/>
          </p:nvSpPr>
          <p:spPr>
            <a:xfrm>
              <a:off x="5484657" y="5068675"/>
              <a:ext cx="34353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528" name="Google Shape;528;p60"/>
            <p:cNvGrpSpPr/>
            <p:nvPr/>
          </p:nvGrpSpPr>
          <p:grpSpPr>
            <a:xfrm>
              <a:off x="5542031" y="4305900"/>
              <a:ext cx="3320551" cy="690300"/>
              <a:chOff x="1158113" y="3770475"/>
              <a:chExt cx="3320551" cy="690300"/>
            </a:xfrm>
          </p:grpSpPr>
          <p:pic>
            <p:nvPicPr>
              <p:cNvPr id="529" name="Google Shape;529;p60"/>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530" name="Google Shape;530;p60"/>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531" name="Google Shape;531;p60"/>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532" name="Google Shape;532;p60"/>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grpSp>
      <p:pic>
        <p:nvPicPr>
          <p:cNvPr id="533" name="Google Shape;533;p60"/>
          <p:cNvPicPr preferRelativeResize="0"/>
          <p:nvPr/>
        </p:nvPicPr>
        <p:blipFill>
          <a:blip r:embed="rId6">
            <a:alphaModFix/>
          </a:blip>
          <a:stretch>
            <a:fillRect/>
          </a:stretch>
        </p:blipFill>
        <p:spPr>
          <a:xfrm rot="10800000">
            <a:off x="4654625" y="3901225"/>
            <a:ext cx="881925" cy="1959425"/>
          </a:xfrm>
          <a:prstGeom prst="rect">
            <a:avLst/>
          </a:prstGeom>
          <a:noFill/>
          <a:ln>
            <a:noFill/>
          </a:ln>
        </p:spPr>
      </p:pic>
      <p:sp>
        <p:nvSpPr>
          <p:cNvPr id="534" name="Google Shape;534;p60"/>
          <p:cNvSpPr txBox="1"/>
          <p:nvPr/>
        </p:nvSpPr>
        <p:spPr>
          <a:xfrm>
            <a:off x="3218487" y="5658000"/>
            <a:ext cx="37542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This is actually the day after a sunny day!</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61"/>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 really simple example of a Markov Chain</a:t>
            </a:r>
            <a:endParaRPr sz="3000"/>
          </a:p>
        </p:txBody>
      </p:sp>
      <p:sp>
        <p:nvSpPr>
          <p:cNvPr id="540" name="Google Shape;540;p61"/>
          <p:cNvSpPr txBox="1"/>
          <p:nvPr/>
        </p:nvSpPr>
        <p:spPr>
          <a:xfrm>
            <a:off x="447600" y="1553975"/>
            <a:ext cx="8248800" cy="2502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Open Sans"/>
                <a:ea typeface="Open Sans"/>
                <a:cs typeface="Open Sans"/>
                <a:sym typeface="Open Sans"/>
              </a:rPr>
              <a:t>But! The weather is actually way more complicated than just cloudy or sunny, right? Imagine if we added partly cloudy, and rainy. Now you'd have four different types of weather to keep track of! Calculating that by hand would be a nightmare! </a:t>
            </a:r>
            <a:endParaRPr sz="1800">
              <a:solidFill>
                <a:schemeClr val="dk1"/>
              </a:solidFill>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ctr">
              <a:lnSpc>
                <a:spcPct val="150000"/>
              </a:lnSpc>
              <a:spcBef>
                <a:spcPts val="0"/>
              </a:spcBef>
              <a:spcAft>
                <a:spcPts val="0"/>
              </a:spcAft>
              <a:buNone/>
            </a:pPr>
            <a:r>
              <a:rPr lang="en" sz="1800">
                <a:solidFill>
                  <a:schemeClr val="dk1"/>
                </a:solidFill>
                <a:latin typeface="Open Sans"/>
                <a:ea typeface="Open Sans"/>
                <a:cs typeface="Open Sans"/>
                <a:sym typeface="Open Sans"/>
              </a:rPr>
              <a:t>Instead of doing this by hand, we'll use a Python library called Markovify! </a:t>
            </a:r>
            <a:endParaRPr sz="1800">
              <a:solidFill>
                <a:schemeClr val="dk1"/>
              </a:solidFill>
              <a:latin typeface="Open Sans"/>
              <a:ea typeface="Open Sans"/>
              <a:cs typeface="Open Sans"/>
              <a:sym typeface="Open Sans"/>
            </a:endParaRPr>
          </a:p>
        </p:txBody>
      </p:sp>
      <p:pic>
        <p:nvPicPr>
          <p:cNvPr id="541" name="Google Shape;541;p61"/>
          <p:cNvPicPr preferRelativeResize="0"/>
          <p:nvPr/>
        </p:nvPicPr>
        <p:blipFill>
          <a:blip r:embed="rId3">
            <a:alphaModFix/>
          </a:blip>
          <a:stretch>
            <a:fillRect/>
          </a:stretch>
        </p:blipFill>
        <p:spPr>
          <a:xfrm>
            <a:off x="189377" y="4295225"/>
            <a:ext cx="8765245" cy="22402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283" name="Shape 283"/>
        <p:cNvGrpSpPr/>
        <p:nvPr/>
      </p:nvGrpSpPr>
      <p:grpSpPr>
        <a:xfrm>
          <a:off x="0" y="0"/>
          <a:ext cx="0" cy="0"/>
          <a:chOff x="0" y="0"/>
          <a:chExt cx="0" cy="0"/>
        </a:xfrm>
      </p:grpSpPr>
      <p:sp>
        <p:nvSpPr>
          <p:cNvPr id="284" name="Google Shape;284;p44"/>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285" name="Google Shape;285;p44"/>
          <p:cNvSpPr/>
          <p:nvPr/>
        </p:nvSpPr>
        <p:spPr>
          <a:xfrm>
            <a:off x="877950" y="1859800"/>
            <a:ext cx="7388100" cy="8937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286" name="Google Shape;286;p44"/>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287" name="Google Shape;287;p44"/>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288" name="Google Shape;288;p44"/>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289" name="Google Shape;289;p44"/>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290" name="Google Shape;290;p44"/>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291" name="Google Shape;291;p44"/>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292" name="Google Shape;292;p44"/>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293" name="Google Shape;293;p44"/>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62"/>
          <p:cNvSpPr txBox="1"/>
          <p:nvPr>
            <p:ph type="title"/>
          </p:nvPr>
        </p:nvSpPr>
        <p:spPr>
          <a:xfrm>
            <a:off x="351600" y="784500"/>
            <a:ext cx="84408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In our example, we were using Markov Chains to analyze weather (sunny or cloudy). You can use this for ANYTHING you can count. </a:t>
            </a:r>
            <a:br>
              <a:rPr b="1" lang="en" sz="2800">
                <a:solidFill>
                  <a:schemeClr val="lt1"/>
                </a:solidFill>
                <a:latin typeface="Open Sans"/>
                <a:ea typeface="Open Sans"/>
                <a:cs typeface="Open Sans"/>
                <a:sym typeface="Open Sans"/>
              </a:rPr>
            </a:b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We'll use Markov to predict what words come after other words based on a person's Tweets!</a:t>
            </a:r>
            <a:r>
              <a:rPr b="1" lang="en" sz="3000">
                <a:solidFill>
                  <a:schemeClr val="lt1"/>
                </a:solidFill>
                <a:latin typeface="Open Sans"/>
                <a:ea typeface="Open Sans"/>
                <a:cs typeface="Open Sans"/>
                <a:sym typeface="Open Sans"/>
              </a:rPr>
              <a:t> </a:t>
            </a:r>
            <a:endParaRPr b="1" i="1" sz="3000">
              <a:solidFill>
                <a:schemeClr val="lt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63"/>
          <p:cNvSpPr txBox="1"/>
          <p:nvPr/>
        </p:nvSpPr>
        <p:spPr>
          <a:xfrm>
            <a:off x="195275" y="2226375"/>
            <a:ext cx="8753400" cy="40215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Font typeface="Open Sans"/>
              <a:buChar char="●"/>
            </a:pPr>
            <a:r>
              <a:rPr lang="en" sz="1600">
                <a:latin typeface="Open Sans"/>
                <a:ea typeface="Open Sans"/>
                <a:cs typeface="Open Sans"/>
                <a:sym typeface="Open Sans"/>
              </a:rPr>
              <a:t>Markovify can be added to any Python project. </a:t>
            </a:r>
            <a:endParaRPr sz="1600">
              <a:latin typeface="Open Sans"/>
              <a:ea typeface="Open Sans"/>
              <a:cs typeface="Open Sans"/>
              <a:sym typeface="Open Sans"/>
            </a:endParaRPr>
          </a:p>
          <a:p>
            <a:pPr indent="-330200" lvl="0" marL="457200" rtl="0" algn="just">
              <a:lnSpc>
                <a:spcPct val="150000"/>
              </a:lnSpc>
              <a:spcBef>
                <a:spcPts val="1000"/>
              </a:spcBef>
              <a:spcAft>
                <a:spcPts val="0"/>
              </a:spcAft>
              <a:buSzPts val="1600"/>
              <a:buFont typeface="Open Sans"/>
              <a:buChar char="●"/>
            </a:pPr>
            <a:r>
              <a:rPr lang="en" sz="1600">
                <a:latin typeface="Open Sans"/>
                <a:ea typeface="Open Sans"/>
                <a:cs typeface="Open Sans"/>
                <a:sym typeface="Open Sans"/>
              </a:rPr>
              <a:t>Markovify takes a large input of text and runs the same sort of calculations on it that we learned in the last few slides (but it can do it for thousands of different options rather than just cloudy and sunny). </a:t>
            </a:r>
            <a:endParaRPr sz="1600">
              <a:latin typeface="Open Sans"/>
              <a:ea typeface="Open Sans"/>
              <a:cs typeface="Open Sans"/>
              <a:sym typeface="Open Sans"/>
            </a:endParaRPr>
          </a:p>
          <a:p>
            <a:pPr indent="-330200" lvl="0" marL="457200" rtl="0" algn="just">
              <a:lnSpc>
                <a:spcPct val="150000"/>
              </a:lnSpc>
              <a:spcBef>
                <a:spcPts val="1000"/>
              </a:spcBef>
              <a:spcAft>
                <a:spcPts val="0"/>
              </a:spcAft>
              <a:buSzPts val="1600"/>
              <a:buFont typeface="Open Sans"/>
              <a:buChar char="●"/>
            </a:pPr>
            <a:r>
              <a:rPr lang="en" sz="1600">
                <a:latin typeface="Open Sans"/>
                <a:ea typeface="Open Sans"/>
                <a:cs typeface="Open Sans"/>
                <a:sym typeface="Open Sans"/>
              </a:rPr>
              <a:t>Markovify calculates how often one word appears after the next in the text input. Simply put, it makes a list of each word in the text. Then, it makes a list of what words come next, and how many times each pattern repeats (like we did with the clouds). </a:t>
            </a:r>
            <a:endParaRPr sz="1600">
              <a:latin typeface="Open Sans"/>
              <a:ea typeface="Open Sans"/>
              <a:cs typeface="Open Sans"/>
              <a:sym typeface="Open Sans"/>
            </a:endParaRPr>
          </a:p>
          <a:p>
            <a:pPr indent="-330200" lvl="0" marL="457200" rtl="0" algn="just">
              <a:lnSpc>
                <a:spcPct val="150000"/>
              </a:lnSpc>
              <a:spcBef>
                <a:spcPts val="1000"/>
              </a:spcBef>
              <a:spcAft>
                <a:spcPts val="0"/>
              </a:spcAft>
              <a:buSzPts val="1600"/>
              <a:buFont typeface="Open Sans"/>
              <a:buChar char="●"/>
            </a:pPr>
            <a:r>
              <a:rPr lang="en" sz="1600">
                <a:latin typeface="Open Sans"/>
                <a:ea typeface="Open Sans"/>
                <a:cs typeface="Open Sans"/>
                <a:sym typeface="Open Sans"/>
              </a:rPr>
              <a:t>It uses those percentages to generate fake sentences based on how likely one word is to follow another. </a:t>
            </a:r>
            <a:endParaRPr sz="1600">
              <a:latin typeface="Open Sans"/>
              <a:ea typeface="Open Sans"/>
              <a:cs typeface="Open Sans"/>
              <a:sym typeface="Open Sans"/>
            </a:endParaRPr>
          </a:p>
          <a:p>
            <a:pPr indent="-330200" lvl="0" marL="457200" rtl="0" algn="just">
              <a:lnSpc>
                <a:spcPct val="150000"/>
              </a:lnSpc>
              <a:spcBef>
                <a:spcPts val="1000"/>
              </a:spcBef>
              <a:spcAft>
                <a:spcPts val="0"/>
              </a:spcAft>
              <a:buSzPts val="1600"/>
              <a:buFont typeface="Open Sans"/>
              <a:buChar char="●"/>
            </a:pPr>
            <a:r>
              <a:rPr lang="en" sz="1600">
                <a:latin typeface="Open Sans"/>
                <a:ea typeface="Open Sans"/>
                <a:cs typeface="Open Sans"/>
                <a:sym typeface="Open Sans"/>
              </a:rPr>
              <a:t>It's not perfect, and that's why our app has some strange output sometimes! </a:t>
            </a:r>
            <a:endParaRPr sz="1600">
              <a:latin typeface="Open Sans"/>
              <a:ea typeface="Open Sans"/>
              <a:cs typeface="Open Sans"/>
              <a:sym typeface="Open Sans"/>
            </a:endParaRPr>
          </a:p>
          <a:p>
            <a:pPr indent="0" lvl="0" marL="457200" rtl="0" algn="l">
              <a:spcBef>
                <a:spcPts val="1000"/>
              </a:spcBef>
              <a:spcAft>
                <a:spcPts val="1000"/>
              </a:spcAft>
              <a:buNone/>
            </a:pPr>
            <a:r>
              <a:t/>
            </a:r>
            <a:endParaRPr sz="1800">
              <a:latin typeface="Open Sans"/>
              <a:ea typeface="Open Sans"/>
              <a:cs typeface="Open Sans"/>
              <a:sym typeface="Open Sans"/>
            </a:endParaRPr>
          </a:p>
        </p:txBody>
      </p:sp>
      <p:sp>
        <p:nvSpPr>
          <p:cNvPr id="552" name="Google Shape;552;p63"/>
          <p:cNvSpPr txBox="1"/>
          <p:nvPr/>
        </p:nvSpPr>
        <p:spPr>
          <a:xfrm>
            <a:off x="288275" y="1404475"/>
            <a:ext cx="8567400" cy="7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Markovify is a Python library written and maintained by GitHub user jsvine. </a:t>
            </a:r>
            <a:endParaRPr sz="1800">
              <a:latin typeface="Open Sans"/>
              <a:ea typeface="Open Sans"/>
              <a:cs typeface="Open Sans"/>
              <a:sym typeface="Open Sans"/>
            </a:endParaRPr>
          </a:p>
        </p:txBody>
      </p:sp>
      <p:sp>
        <p:nvSpPr>
          <p:cNvPr id="553" name="Google Shape;553;p63"/>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What's Markovify?</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64"/>
          <p:cNvSpPr txBox="1"/>
          <p:nvPr/>
        </p:nvSpPr>
        <p:spPr>
          <a:xfrm>
            <a:off x="288275" y="1404475"/>
            <a:ext cx="85674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Writing code is tricky. Pay attention to the following best practices</a:t>
            </a:r>
            <a:endParaRPr sz="1800">
              <a:latin typeface="Open Sans"/>
              <a:ea typeface="Open Sans"/>
              <a:cs typeface="Open Sans"/>
              <a:sym typeface="Open Sans"/>
            </a:endParaRPr>
          </a:p>
        </p:txBody>
      </p:sp>
      <p:sp>
        <p:nvSpPr>
          <p:cNvPr id="559" name="Google Shape;559;p64"/>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Some things to keep in mind</a:t>
            </a:r>
            <a:endParaRPr sz="3000"/>
          </a:p>
        </p:txBody>
      </p:sp>
      <p:pic>
        <p:nvPicPr>
          <p:cNvPr id="560" name="Google Shape;560;p64"/>
          <p:cNvPicPr preferRelativeResize="0"/>
          <p:nvPr/>
        </p:nvPicPr>
        <p:blipFill>
          <a:blip r:embed="rId3">
            <a:alphaModFix/>
          </a:blip>
          <a:stretch>
            <a:fillRect/>
          </a:stretch>
        </p:blipFill>
        <p:spPr>
          <a:xfrm>
            <a:off x="5460800" y="2640225"/>
            <a:ext cx="3315400" cy="3315400"/>
          </a:xfrm>
          <a:prstGeom prst="rect">
            <a:avLst/>
          </a:prstGeom>
          <a:noFill/>
          <a:ln>
            <a:noFill/>
          </a:ln>
        </p:spPr>
      </p:pic>
      <p:sp>
        <p:nvSpPr>
          <p:cNvPr id="561" name="Google Shape;561;p64"/>
          <p:cNvSpPr txBox="1"/>
          <p:nvPr/>
        </p:nvSpPr>
        <p:spPr>
          <a:xfrm>
            <a:off x="288275" y="2138225"/>
            <a:ext cx="4788900" cy="44718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Font typeface="Open Sans"/>
              <a:buAutoNum type="arabicPeriod"/>
            </a:pPr>
            <a:r>
              <a:rPr lang="en" sz="1600">
                <a:latin typeface="Open Sans"/>
                <a:ea typeface="Open Sans"/>
                <a:cs typeface="Open Sans"/>
                <a:sym typeface="Open Sans"/>
              </a:rPr>
              <a:t>The majority of the time, when something isn't working with your code, it's as simple as a typo. Make sure that you've typed everything correctly before moving on to other debugging techniques. </a:t>
            </a:r>
            <a:endParaRPr sz="1600">
              <a:latin typeface="Open Sans"/>
              <a:ea typeface="Open Sans"/>
              <a:cs typeface="Open Sans"/>
              <a:sym typeface="Open Sans"/>
            </a:endParaRPr>
          </a:p>
          <a:p>
            <a:pPr indent="-330200" lvl="0" marL="457200" rtl="0" algn="just">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Glitch has a really cool rewind feature. If your code was working before, and it's not working now, use the rewind feature to back up. </a:t>
            </a:r>
            <a:endParaRPr sz="1600">
              <a:latin typeface="Open Sans"/>
              <a:ea typeface="Open Sans"/>
              <a:cs typeface="Open Sans"/>
              <a:sym typeface="Open Sans"/>
            </a:endParaRPr>
          </a:p>
          <a:p>
            <a:pPr indent="-330200" lvl="0" marL="457200" rtl="0" algn="just">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It's okay to make mistakes! You're learning something new, and that's really tricky. </a:t>
            </a:r>
            <a:endParaRPr sz="1600">
              <a:latin typeface="Open Sans"/>
              <a:ea typeface="Open Sans"/>
              <a:cs typeface="Open Sans"/>
              <a:sym typeface="Open Sans"/>
            </a:endParaRPr>
          </a:p>
          <a:p>
            <a:pPr indent="0" lvl="0" marL="457200" rtl="0" algn="l">
              <a:spcBef>
                <a:spcPts val="1000"/>
              </a:spcBef>
              <a:spcAft>
                <a:spcPts val="1000"/>
              </a:spcAft>
              <a:buNone/>
            </a:pPr>
            <a:r>
              <a:t/>
            </a:r>
            <a:endParaRPr sz="18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65"/>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Open Sans"/>
                <a:ea typeface="Open Sans"/>
                <a:cs typeface="Open Sans"/>
                <a:sym typeface="Open Sans"/>
              </a:rPr>
              <a:t>Let's get started!</a:t>
            </a:r>
            <a:endParaRPr b="1" i="1" sz="2800">
              <a:solidFill>
                <a:schemeClr val="lt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pic>
        <p:nvPicPr>
          <p:cNvPr id="571" name="Google Shape;571;p66"/>
          <p:cNvPicPr preferRelativeResize="0"/>
          <p:nvPr/>
        </p:nvPicPr>
        <p:blipFill>
          <a:blip r:embed="rId3">
            <a:alphaModFix/>
          </a:blip>
          <a:stretch>
            <a:fillRect/>
          </a:stretch>
        </p:blipFill>
        <p:spPr>
          <a:xfrm>
            <a:off x="2329750" y="2605908"/>
            <a:ext cx="390525" cy="228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6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Python Skills Did We Learn Last Time?</a:t>
            </a:r>
            <a:endParaRPr sz="3000"/>
          </a:p>
        </p:txBody>
      </p:sp>
      <p:sp>
        <p:nvSpPr>
          <p:cNvPr id="577" name="Google Shape;577;p67"/>
          <p:cNvSpPr txBox="1"/>
          <p:nvPr/>
        </p:nvSpPr>
        <p:spPr>
          <a:xfrm>
            <a:off x="452950" y="2042325"/>
            <a:ext cx="8370000" cy="175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a:pPr>
            <a:r>
              <a:rPr b="1" lang="en" sz="1800">
                <a:solidFill>
                  <a:schemeClr val="dk1"/>
                </a:solidFill>
                <a:latin typeface="Open Sans"/>
                <a:ea typeface="Open Sans"/>
                <a:cs typeface="Open Sans"/>
                <a:sym typeface="Open Sans"/>
              </a:rPr>
              <a:t>Regular expressions</a:t>
            </a:r>
            <a:r>
              <a:rPr lang="en" sz="1800">
                <a:solidFill>
                  <a:schemeClr val="dk1"/>
                </a:solidFill>
                <a:latin typeface="Open Sans"/>
                <a:ea typeface="Open Sans"/>
                <a:cs typeface="Open Sans"/>
                <a:sym typeface="Open Sans"/>
              </a:rPr>
              <a:t> – a programming concept used to work with text</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AutoNum type="arabicPeriod"/>
            </a:pPr>
            <a:r>
              <a:rPr b="1" lang="en" sz="1800">
                <a:solidFill>
                  <a:schemeClr val="dk1"/>
                </a:solidFill>
                <a:latin typeface="Open Sans"/>
                <a:ea typeface="Open Sans"/>
                <a:cs typeface="Open Sans"/>
                <a:sym typeface="Open Sans"/>
              </a:rPr>
              <a:t>Imports</a:t>
            </a:r>
            <a:r>
              <a:rPr lang="en" sz="1800">
                <a:solidFill>
                  <a:schemeClr val="dk1"/>
                </a:solidFill>
                <a:latin typeface="Open Sans"/>
                <a:ea typeface="Open Sans"/>
                <a:cs typeface="Open Sans"/>
                <a:sym typeface="Open Sans"/>
              </a:rPr>
              <a:t> – using data or functions from other sources (like libraries or other files in our project)</a:t>
            </a:r>
            <a:br>
              <a:rPr lang="en" sz="1800">
                <a:solidFill>
                  <a:schemeClr val="dk1"/>
                </a:solidFill>
                <a:latin typeface="Open Sans"/>
                <a:ea typeface="Open Sans"/>
                <a:cs typeface="Open Sans"/>
                <a:sym typeface="Open Sans"/>
              </a:rPr>
            </a:br>
            <a:endParaRPr b="1" sz="1800">
              <a:latin typeface="Open Sans"/>
              <a:ea typeface="Open Sans"/>
              <a:cs typeface="Open Sans"/>
              <a:sym typeface="Open Sans"/>
            </a:endParaRPr>
          </a:p>
        </p:txBody>
      </p:sp>
      <p:pic>
        <p:nvPicPr>
          <p:cNvPr id="578" name="Google Shape;578;p67"/>
          <p:cNvPicPr preferRelativeResize="0"/>
          <p:nvPr/>
        </p:nvPicPr>
        <p:blipFill>
          <a:blip r:embed="rId3">
            <a:alphaModFix/>
          </a:blip>
          <a:stretch>
            <a:fillRect/>
          </a:stretch>
        </p:blipFill>
        <p:spPr>
          <a:xfrm>
            <a:off x="1467794" y="4070050"/>
            <a:ext cx="1394025" cy="1680042"/>
          </a:xfrm>
          <a:prstGeom prst="rect">
            <a:avLst/>
          </a:prstGeom>
          <a:noFill/>
          <a:ln>
            <a:noFill/>
          </a:ln>
        </p:spPr>
      </p:pic>
      <p:pic>
        <p:nvPicPr>
          <p:cNvPr id="579" name="Google Shape;579;p67"/>
          <p:cNvPicPr preferRelativeResize="0"/>
          <p:nvPr/>
        </p:nvPicPr>
        <p:blipFill>
          <a:blip r:embed="rId4">
            <a:alphaModFix/>
          </a:blip>
          <a:stretch>
            <a:fillRect/>
          </a:stretch>
        </p:blipFill>
        <p:spPr>
          <a:xfrm>
            <a:off x="3874969" y="4070058"/>
            <a:ext cx="1394025" cy="1680042"/>
          </a:xfrm>
          <a:prstGeom prst="rect">
            <a:avLst/>
          </a:prstGeom>
          <a:noFill/>
          <a:ln>
            <a:noFill/>
          </a:ln>
        </p:spPr>
      </p:pic>
      <p:pic>
        <p:nvPicPr>
          <p:cNvPr id="580" name="Google Shape;580;p67"/>
          <p:cNvPicPr preferRelativeResize="0"/>
          <p:nvPr/>
        </p:nvPicPr>
        <p:blipFill>
          <a:blip r:embed="rId5">
            <a:alphaModFix/>
          </a:blip>
          <a:stretch>
            <a:fillRect/>
          </a:stretch>
        </p:blipFill>
        <p:spPr>
          <a:xfrm>
            <a:off x="6282156" y="4213050"/>
            <a:ext cx="1394050" cy="1394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68"/>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The best way to learn to code is to CODE, not to read about it, so let's dive in!</a:t>
            </a:r>
            <a:endParaRPr b="1" i="1" sz="2800">
              <a:solidFill>
                <a:schemeClr val="lt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pic>
        <p:nvPicPr>
          <p:cNvPr id="590" name="Google Shape;590;p69"/>
          <p:cNvPicPr preferRelativeResize="0"/>
          <p:nvPr/>
        </p:nvPicPr>
        <p:blipFill>
          <a:blip r:embed="rId3">
            <a:alphaModFix/>
          </a:blip>
          <a:stretch>
            <a:fillRect/>
          </a:stretch>
        </p:blipFill>
        <p:spPr>
          <a:xfrm>
            <a:off x="2400350" y="3124858"/>
            <a:ext cx="390525" cy="22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70"/>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Glitch</a:t>
            </a:r>
            <a:endParaRPr sz="3000"/>
          </a:p>
        </p:txBody>
      </p:sp>
      <p:sp>
        <p:nvSpPr>
          <p:cNvPr id="596" name="Google Shape;596;p70"/>
          <p:cNvSpPr/>
          <p:nvPr/>
        </p:nvSpPr>
        <p:spPr>
          <a:xfrm>
            <a:off x="1786500" y="1548350"/>
            <a:ext cx="5571000" cy="6150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http://mlhlocal.host/glitch</a:t>
            </a:r>
            <a:endParaRPr sz="2800">
              <a:solidFill>
                <a:srgbClr val="EAEAEA"/>
              </a:solidFill>
            </a:endParaRPr>
          </a:p>
        </p:txBody>
      </p:sp>
      <p:sp>
        <p:nvSpPr>
          <p:cNvPr id="597" name="Google Shape;597;p70"/>
          <p:cNvSpPr txBox="1"/>
          <p:nvPr/>
        </p:nvSpPr>
        <p:spPr>
          <a:xfrm>
            <a:off x="1917913" y="2346625"/>
            <a:ext cx="5426700" cy="391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Navigate to the URL above.</a:t>
            </a:r>
            <a:br>
              <a:rPr lang="en" sz="1800">
                <a:latin typeface="Open Sans"/>
                <a:ea typeface="Open Sans"/>
                <a:cs typeface="Open Sans"/>
                <a:sym typeface="Open Sans"/>
              </a:rPr>
            </a:br>
            <a:br>
              <a:rPr lang="en" sz="1800">
                <a:latin typeface="Open Sans"/>
                <a:ea typeface="Open Sans"/>
                <a:cs typeface="Open Sans"/>
                <a:sym typeface="Open Sans"/>
              </a:rPr>
            </a:br>
            <a:br>
              <a:rPr lang="en" sz="1800">
                <a:latin typeface="Open Sans"/>
                <a:ea typeface="Open Sans"/>
                <a:cs typeface="Open Sans"/>
                <a:sym typeface="Open Sans"/>
              </a:rPr>
            </a:br>
            <a:br>
              <a:rPr lang="en" sz="1800">
                <a:latin typeface="Open Sans"/>
                <a:ea typeface="Open Sans"/>
                <a:cs typeface="Open Sans"/>
                <a:sym typeface="Open Sans"/>
              </a:rPr>
            </a:br>
            <a:endParaRPr sz="1800">
              <a:latin typeface="Open Sans"/>
              <a:ea typeface="Open Sans"/>
              <a:cs typeface="Open Sans"/>
              <a:sym typeface="Open Sans"/>
            </a:endParaRPr>
          </a:p>
          <a:p>
            <a:pPr indent="0" lvl="0" marL="0" rtl="0" algn="l">
              <a:spcBef>
                <a:spcPts val="1000"/>
              </a:spcBef>
              <a:spcAft>
                <a:spcPts val="0"/>
              </a:spcAft>
              <a:buNone/>
            </a:pPr>
            <a:r>
              <a:t/>
            </a:r>
            <a:endParaRPr sz="1800">
              <a:latin typeface="Open Sans"/>
              <a:ea typeface="Open Sans"/>
              <a:cs typeface="Open Sans"/>
              <a:sym typeface="Open Sans"/>
            </a:endParaRPr>
          </a:p>
          <a:p>
            <a:pPr indent="-355600" lvl="0" marL="457200" rtl="0" algn="l">
              <a:spcBef>
                <a:spcPts val="1000"/>
              </a:spcBef>
              <a:spcAft>
                <a:spcPts val="1000"/>
              </a:spcAft>
              <a:buSzPts val="2000"/>
              <a:buFont typeface="Open Sans"/>
              <a:buAutoNum type="arabicPeriod"/>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Sign in</a:t>
            </a:r>
            <a:r>
              <a:rPr lang="en" sz="1800">
                <a:latin typeface="Open Sans"/>
                <a:ea typeface="Open Sans"/>
                <a:cs typeface="Open Sans"/>
                <a:sym typeface="Open Sans"/>
              </a:rPr>
              <a:t>. Choose how you want to log in.</a:t>
            </a:r>
            <a:r>
              <a:rPr lang="en" sz="2000">
                <a:latin typeface="Open Sans"/>
                <a:ea typeface="Open Sans"/>
                <a:cs typeface="Open Sans"/>
                <a:sym typeface="Open Sans"/>
              </a:rPr>
              <a:t> </a:t>
            </a:r>
            <a:endParaRPr sz="2000">
              <a:latin typeface="Open Sans"/>
              <a:ea typeface="Open Sans"/>
              <a:cs typeface="Open Sans"/>
              <a:sym typeface="Open Sans"/>
            </a:endParaRPr>
          </a:p>
        </p:txBody>
      </p:sp>
      <p:pic>
        <p:nvPicPr>
          <p:cNvPr id="598" name="Google Shape;598;p70"/>
          <p:cNvPicPr preferRelativeResize="0"/>
          <p:nvPr/>
        </p:nvPicPr>
        <p:blipFill rotWithShape="1">
          <a:blip r:embed="rId3">
            <a:alphaModFix/>
          </a:blip>
          <a:srcRect b="36612" l="0" r="0" t="0"/>
          <a:stretch/>
        </p:blipFill>
        <p:spPr>
          <a:xfrm>
            <a:off x="1947675" y="2835600"/>
            <a:ext cx="5248676" cy="1345150"/>
          </a:xfrm>
          <a:prstGeom prst="rect">
            <a:avLst/>
          </a:prstGeom>
          <a:noFill/>
          <a:ln cap="flat" cmpd="sng" w="19050">
            <a:solidFill>
              <a:srgbClr val="000000"/>
            </a:solidFill>
            <a:prstDash val="solid"/>
            <a:round/>
            <a:headEnd len="sm" w="sm" type="none"/>
            <a:tailEnd len="sm" w="sm" type="none"/>
          </a:ln>
        </p:spPr>
      </p:pic>
      <p:pic>
        <p:nvPicPr>
          <p:cNvPr id="599" name="Google Shape;599;p70"/>
          <p:cNvPicPr preferRelativeResize="0"/>
          <p:nvPr/>
        </p:nvPicPr>
        <p:blipFill>
          <a:blip r:embed="rId4">
            <a:alphaModFix/>
          </a:blip>
          <a:stretch>
            <a:fillRect/>
          </a:stretch>
        </p:blipFill>
        <p:spPr>
          <a:xfrm>
            <a:off x="3417728" y="4833000"/>
            <a:ext cx="2427100" cy="18261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71"/>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Get the code! </a:t>
            </a:r>
            <a:endParaRPr sz="3000"/>
          </a:p>
        </p:txBody>
      </p:sp>
      <p:sp>
        <p:nvSpPr>
          <p:cNvPr id="605" name="Google Shape;605;p71"/>
          <p:cNvSpPr/>
          <p:nvPr/>
        </p:nvSpPr>
        <p:spPr>
          <a:xfrm>
            <a:off x="1162500" y="1472150"/>
            <a:ext cx="68190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u="sng">
                <a:solidFill>
                  <a:srgbClr val="FFFFFF"/>
                </a:solidFill>
                <a:latin typeface="Open Sans"/>
                <a:ea typeface="Open Sans"/>
                <a:cs typeface="Open Sans"/>
                <a:sym typeface="Open Sans"/>
                <a:hlinkClick r:id="rId3"/>
              </a:rPr>
              <a:t>mlhlocal.host/glitch-python-iii</a:t>
            </a:r>
            <a:endParaRPr sz="2800">
              <a:solidFill>
                <a:srgbClr val="FFFFFF"/>
              </a:solidFill>
            </a:endParaRPr>
          </a:p>
        </p:txBody>
      </p:sp>
      <p:grpSp>
        <p:nvGrpSpPr>
          <p:cNvPr id="606" name="Google Shape;606;p71"/>
          <p:cNvGrpSpPr/>
          <p:nvPr/>
        </p:nvGrpSpPr>
        <p:grpSpPr>
          <a:xfrm>
            <a:off x="2445700" y="3024575"/>
            <a:ext cx="4252607" cy="3376225"/>
            <a:chOff x="2445700" y="3176975"/>
            <a:chExt cx="4252607" cy="3376225"/>
          </a:xfrm>
        </p:grpSpPr>
        <p:pic>
          <p:nvPicPr>
            <p:cNvPr id="607" name="Google Shape;607;p71"/>
            <p:cNvPicPr preferRelativeResize="0"/>
            <p:nvPr/>
          </p:nvPicPr>
          <p:blipFill>
            <a:blip r:embed="rId4">
              <a:alphaModFix/>
            </a:blip>
            <a:stretch>
              <a:fillRect/>
            </a:stretch>
          </p:blipFill>
          <p:spPr>
            <a:xfrm>
              <a:off x="2445700" y="3176975"/>
              <a:ext cx="4252607" cy="3376225"/>
            </a:xfrm>
            <a:prstGeom prst="rect">
              <a:avLst/>
            </a:prstGeom>
            <a:noFill/>
            <a:ln cap="flat" cmpd="sng" w="19050">
              <a:solidFill>
                <a:srgbClr val="000000"/>
              </a:solidFill>
              <a:prstDash val="solid"/>
              <a:round/>
              <a:headEnd len="sm" w="sm" type="none"/>
              <a:tailEnd len="sm" w="sm" type="none"/>
            </a:ln>
          </p:spPr>
        </p:pic>
        <p:sp>
          <p:nvSpPr>
            <p:cNvPr id="608" name="Google Shape;608;p71"/>
            <p:cNvSpPr/>
            <p:nvPr/>
          </p:nvSpPr>
          <p:spPr>
            <a:xfrm>
              <a:off x="5498304" y="6071693"/>
              <a:ext cx="1200000" cy="481500"/>
            </a:xfrm>
            <a:prstGeom prst="roundRect">
              <a:avLst>
                <a:gd fmla="val 16667" name="adj"/>
              </a:avLst>
            </a:prstGeom>
            <a:noFill/>
            <a:ln cap="flat" cmpd="sng" w="19050">
              <a:solidFill>
                <a:srgbClr val="ED85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71"/>
          <p:cNvSpPr txBox="1"/>
          <p:nvPr/>
        </p:nvSpPr>
        <p:spPr>
          <a:xfrm>
            <a:off x="220825" y="2214575"/>
            <a:ext cx="8727900" cy="7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Go to the URL above. Click </a:t>
            </a:r>
            <a:r>
              <a:rPr b="1" lang="en" sz="1800">
                <a:solidFill>
                  <a:srgbClr val="5EA5E5"/>
                </a:solidFill>
                <a:latin typeface="Open Sans"/>
                <a:ea typeface="Open Sans"/>
                <a:cs typeface="Open Sans"/>
                <a:sym typeface="Open Sans"/>
              </a:rPr>
              <a:t>Remix Your Own</a:t>
            </a:r>
            <a:endParaRPr sz="18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5"/>
          <p:cNvSpPr txBox="1"/>
          <p:nvPr/>
        </p:nvSpPr>
        <p:spPr>
          <a:xfrm>
            <a:off x="161550" y="18698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rgbClr val="FFFFFF"/>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rgbClr val="FFFFFF"/>
                </a:solidFill>
                <a:latin typeface="Open Sans"/>
                <a:ea typeface="Open Sans"/>
                <a:cs typeface="Open Sans"/>
                <a:sym typeface="Open Sans"/>
              </a:rPr>
              <a:t> is to Empower Hackers.</a:t>
            </a:r>
            <a:endParaRPr b="1" i="1" sz="3000">
              <a:solidFill>
                <a:srgbClr val="FFFFFF"/>
              </a:solidFill>
              <a:latin typeface="Open Sans"/>
              <a:ea typeface="Open Sans"/>
              <a:cs typeface="Open Sans"/>
              <a:sym typeface="Open Sans"/>
            </a:endParaRPr>
          </a:p>
        </p:txBody>
      </p:sp>
      <p:sp>
        <p:nvSpPr>
          <p:cNvPr id="299" name="Google Shape;299;p45"/>
          <p:cNvSpPr/>
          <p:nvPr/>
        </p:nvSpPr>
        <p:spPr>
          <a:xfrm>
            <a:off x="32782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300" name="Google Shape;300;p45"/>
          <p:cNvSpPr/>
          <p:nvPr/>
        </p:nvSpPr>
        <p:spPr>
          <a:xfrm>
            <a:off x="3293550"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301" name="Google Shape;301;p45"/>
          <p:cNvSpPr/>
          <p:nvPr/>
        </p:nvSpPr>
        <p:spPr>
          <a:xfrm>
            <a:off x="625927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400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CITIES</a:t>
            </a:r>
            <a:endParaRPr/>
          </a:p>
        </p:txBody>
      </p:sp>
      <p:pic>
        <p:nvPicPr>
          <p:cNvPr id="302" name="Google Shape;302;p45"/>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303" name="Google Shape;303;p45"/>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We hope you learn something awesome today!</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Find more resources: http://mlh.io/</a:t>
            </a:r>
            <a:endParaRPr i="1" sz="22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72"/>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Get the code! </a:t>
            </a:r>
            <a:endParaRPr sz="3000"/>
          </a:p>
        </p:txBody>
      </p:sp>
      <p:sp>
        <p:nvSpPr>
          <p:cNvPr id="615" name="Google Shape;615;p72"/>
          <p:cNvSpPr txBox="1"/>
          <p:nvPr/>
        </p:nvSpPr>
        <p:spPr>
          <a:xfrm>
            <a:off x="1602025" y="1734925"/>
            <a:ext cx="6058500" cy="11148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AutoNum type="arabicPeriod"/>
            </a:pPr>
            <a:r>
              <a:rPr lang="en" sz="2000">
                <a:latin typeface="Open Sans"/>
                <a:ea typeface="Open Sans"/>
                <a:cs typeface="Open Sans"/>
                <a:sym typeface="Open Sans"/>
              </a:rPr>
              <a:t>Add the the following code to </a:t>
            </a:r>
            <a:r>
              <a:rPr b="1" lang="en" sz="2000">
                <a:solidFill>
                  <a:schemeClr val="dk1"/>
                </a:solidFill>
                <a:latin typeface="Consolas"/>
                <a:ea typeface="Consolas"/>
                <a:cs typeface="Consolas"/>
                <a:sym typeface="Consolas"/>
              </a:rPr>
              <a:t>.env </a:t>
            </a:r>
            <a:r>
              <a:rPr lang="en" sz="2000">
                <a:solidFill>
                  <a:schemeClr val="dk1"/>
                </a:solidFill>
                <a:latin typeface="Consolas"/>
                <a:ea typeface="Consolas"/>
                <a:cs typeface="Consolas"/>
                <a:sym typeface="Consolas"/>
              </a:rPr>
              <a:t>file</a:t>
            </a:r>
            <a:endParaRPr sz="2000">
              <a:latin typeface="Consolas"/>
              <a:ea typeface="Consolas"/>
              <a:cs typeface="Consolas"/>
              <a:sym typeface="Consolas"/>
            </a:endParaRPr>
          </a:p>
        </p:txBody>
      </p:sp>
      <p:pic>
        <p:nvPicPr>
          <p:cNvPr id="616" name="Google Shape;616;p72"/>
          <p:cNvPicPr preferRelativeResize="0"/>
          <p:nvPr/>
        </p:nvPicPr>
        <p:blipFill>
          <a:blip r:embed="rId3">
            <a:alphaModFix/>
          </a:blip>
          <a:stretch>
            <a:fillRect/>
          </a:stretch>
        </p:blipFill>
        <p:spPr>
          <a:xfrm>
            <a:off x="465925" y="3315125"/>
            <a:ext cx="8212151" cy="14475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73"/>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In the last workshop, you used Twitter scraping and data cleaning to send a single Tweet back to the user.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But that's not very interesting! Let's do something cooler in this workshop. </a:t>
            </a:r>
            <a:endParaRPr b="1" sz="2800">
              <a:solidFill>
                <a:schemeClr val="lt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74"/>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explore the files</a:t>
            </a:r>
            <a:endParaRPr sz="3000"/>
          </a:p>
        </p:txBody>
      </p:sp>
      <p:pic>
        <p:nvPicPr>
          <p:cNvPr id="627" name="Google Shape;627;p74"/>
          <p:cNvPicPr preferRelativeResize="0"/>
          <p:nvPr/>
        </p:nvPicPr>
        <p:blipFill>
          <a:blip r:embed="rId3">
            <a:alphaModFix/>
          </a:blip>
          <a:stretch>
            <a:fillRect/>
          </a:stretch>
        </p:blipFill>
        <p:spPr>
          <a:xfrm>
            <a:off x="333375" y="1800075"/>
            <a:ext cx="8477250" cy="4048125"/>
          </a:xfrm>
          <a:prstGeom prst="rect">
            <a:avLst/>
          </a:prstGeom>
          <a:noFill/>
          <a:ln cap="flat" cmpd="sng" w="19050">
            <a:solidFill>
              <a:srgbClr val="5EA5E5"/>
            </a:solidFill>
            <a:prstDash val="solid"/>
            <a:round/>
            <a:headEnd len="sm" w="sm" type="none"/>
            <a:tailEnd len="sm" w="sm" type="none"/>
          </a:ln>
        </p:spPr>
      </p:pic>
      <p:pic>
        <p:nvPicPr>
          <p:cNvPr id="628" name="Google Shape;628;p74"/>
          <p:cNvPicPr preferRelativeResize="0"/>
          <p:nvPr/>
        </p:nvPicPr>
        <p:blipFill>
          <a:blip r:embed="rId4">
            <a:alphaModFix/>
          </a:blip>
          <a:stretch>
            <a:fillRect/>
          </a:stretch>
        </p:blipFill>
        <p:spPr>
          <a:xfrm>
            <a:off x="152400" y="1792075"/>
            <a:ext cx="8839204" cy="462677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75"/>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Code Review</a:t>
            </a:r>
            <a:endParaRPr sz="3000"/>
          </a:p>
        </p:txBody>
      </p:sp>
      <p:sp>
        <p:nvSpPr>
          <p:cNvPr id="634" name="Google Shape;634;p75"/>
          <p:cNvSpPr txBox="1"/>
          <p:nvPr/>
        </p:nvSpPr>
        <p:spPr>
          <a:xfrm>
            <a:off x="220813" y="2230850"/>
            <a:ext cx="5771400" cy="40557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b="1" lang="en" sz="1800">
                <a:latin typeface="Consolas"/>
                <a:ea typeface="Consolas"/>
                <a:cs typeface="Consolas"/>
                <a:sym typeface="Consolas"/>
              </a:rPr>
              <a:t>mlh_twitter_api.py</a:t>
            </a:r>
            <a:r>
              <a:rPr lang="en" sz="1800">
                <a:latin typeface="Open Sans"/>
                <a:ea typeface="Open Sans"/>
                <a:cs typeface="Open Sans"/>
                <a:sym typeface="Open Sans"/>
              </a:rPr>
              <a:t>: This is a file that will allow us to use the Twitter API to return way more Tweets than we've returned in the past. We'll learn why this matters!</a:t>
            </a:r>
            <a:endParaRPr sz="1800">
              <a:latin typeface="Open Sans"/>
              <a:ea typeface="Open Sans"/>
              <a:cs typeface="Open Sans"/>
              <a:sym typeface="Open Sans"/>
            </a:endParaRPr>
          </a:p>
          <a:p>
            <a:pPr indent="0" lvl="0" marL="0" rtl="0" algn="just">
              <a:lnSpc>
                <a:spcPct val="150000"/>
              </a:lnSpc>
              <a:spcBef>
                <a:spcPts val="1000"/>
              </a:spcBef>
              <a:spcAft>
                <a:spcPts val="1000"/>
              </a:spcAft>
              <a:buNone/>
            </a:pPr>
            <a:r>
              <a:rPr b="1" lang="en" sz="1800">
                <a:latin typeface="Consolas"/>
                <a:ea typeface="Consolas"/>
                <a:cs typeface="Consolas"/>
                <a:sym typeface="Consolas"/>
              </a:rPr>
              <a:t>m</a:t>
            </a:r>
            <a:r>
              <a:rPr b="1" lang="en" sz="1800">
                <a:latin typeface="Consolas"/>
                <a:ea typeface="Consolas"/>
                <a:cs typeface="Consolas"/>
                <a:sym typeface="Consolas"/>
              </a:rPr>
              <a:t>arkov.py</a:t>
            </a:r>
            <a:r>
              <a:rPr lang="en" sz="1800">
                <a:latin typeface="Open Sans"/>
                <a:ea typeface="Open Sans"/>
                <a:cs typeface="Open Sans"/>
                <a:sym typeface="Open Sans"/>
              </a:rPr>
              <a:t>: This file is where we'll write the code to use the Markovify library to create bot responses! </a:t>
            </a:r>
            <a:endParaRPr sz="1800">
              <a:latin typeface="Open Sans"/>
              <a:ea typeface="Open Sans"/>
              <a:cs typeface="Open Sans"/>
              <a:sym typeface="Open Sans"/>
            </a:endParaRPr>
          </a:p>
        </p:txBody>
      </p:sp>
      <p:sp>
        <p:nvSpPr>
          <p:cNvPr id="635" name="Google Shape;635;p75"/>
          <p:cNvSpPr txBox="1"/>
          <p:nvPr/>
        </p:nvSpPr>
        <p:spPr>
          <a:xfrm>
            <a:off x="220825" y="1916575"/>
            <a:ext cx="5616900" cy="73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These are the files we’ll be working with today:</a:t>
            </a:r>
            <a:endParaRPr sz="1800">
              <a:latin typeface="Open Sans"/>
              <a:ea typeface="Open Sans"/>
              <a:cs typeface="Open Sans"/>
              <a:sym typeface="Open Sans"/>
            </a:endParaRPr>
          </a:p>
        </p:txBody>
      </p:sp>
      <p:pic>
        <p:nvPicPr>
          <p:cNvPr id="636" name="Google Shape;636;p75"/>
          <p:cNvPicPr preferRelativeResize="0"/>
          <p:nvPr/>
        </p:nvPicPr>
        <p:blipFill>
          <a:blip r:embed="rId3">
            <a:alphaModFix/>
          </a:blip>
          <a:stretch>
            <a:fillRect/>
          </a:stretch>
        </p:blipFill>
        <p:spPr>
          <a:xfrm>
            <a:off x="6119663" y="2120913"/>
            <a:ext cx="2846987" cy="4275583"/>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pic>
        <p:nvPicPr>
          <p:cNvPr id="641" name="Google Shape;641;p76"/>
          <p:cNvPicPr preferRelativeResize="0"/>
          <p:nvPr/>
        </p:nvPicPr>
        <p:blipFill>
          <a:blip r:embed="rId3">
            <a:alphaModFix/>
          </a:blip>
          <a:stretch>
            <a:fillRect/>
          </a:stretch>
        </p:blipFill>
        <p:spPr>
          <a:xfrm>
            <a:off x="2371375" y="3695708"/>
            <a:ext cx="390525" cy="228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7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sp>
        <p:nvSpPr>
          <p:cNvPr id="647" name="Google Shape;647;p77"/>
          <p:cNvSpPr txBox="1"/>
          <p:nvPr/>
        </p:nvSpPr>
        <p:spPr>
          <a:xfrm>
            <a:off x="288300" y="1472150"/>
            <a:ext cx="8567400" cy="733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Open </a:t>
            </a:r>
            <a:r>
              <a:rPr b="1" lang="en" sz="1800">
                <a:latin typeface="Consolas"/>
                <a:ea typeface="Consolas"/>
                <a:cs typeface="Consolas"/>
                <a:sym typeface="Consolas"/>
              </a:rPr>
              <a:t>markov.py</a:t>
            </a:r>
            <a:r>
              <a:rPr lang="en" sz="1800">
                <a:latin typeface="Open Sans"/>
                <a:ea typeface="Open Sans"/>
                <a:cs typeface="Open Sans"/>
                <a:sym typeface="Open Sans"/>
              </a:rPr>
              <a:t>. There are three places in this file where you'll need to write some code. Let's identify them now! </a:t>
            </a:r>
            <a:endParaRPr sz="1800">
              <a:latin typeface="Open Sans"/>
              <a:ea typeface="Open Sans"/>
              <a:cs typeface="Open Sans"/>
              <a:sym typeface="Open Sans"/>
            </a:endParaRPr>
          </a:p>
        </p:txBody>
      </p:sp>
      <p:sp>
        <p:nvSpPr>
          <p:cNvPr id="648" name="Google Shape;648;p77"/>
          <p:cNvSpPr txBox="1"/>
          <p:nvPr/>
        </p:nvSpPr>
        <p:spPr>
          <a:xfrm>
            <a:off x="6524275" y="2410275"/>
            <a:ext cx="2391600" cy="4091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000"/>
              </a:spcAft>
              <a:buNone/>
            </a:pPr>
            <a:r>
              <a:rPr lang="en" sz="1600">
                <a:latin typeface="Open Sans"/>
                <a:ea typeface="Open Sans"/>
                <a:cs typeface="Open Sans"/>
                <a:sym typeface="Open Sans"/>
              </a:rPr>
              <a:t>You'll write one line of code on Line 1. </a:t>
            </a:r>
            <a:br>
              <a:rPr lang="en" sz="1600">
                <a:latin typeface="Open Sans"/>
                <a:ea typeface="Open Sans"/>
                <a:cs typeface="Open Sans"/>
                <a:sym typeface="Open Sans"/>
              </a:rPr>
            </a:br>
            <a:br>
              <a:rPr lang="en" sz="1600">
                <a:latin typeface="Open Sans"/>
                <a:ea typeface="Open Sans"/>
                <a:cs typeface="Open Sans"/>
                <a:sym typeface="Open Sans"/>
              </a:rPr>
            </a:br>
            <a:br>
              <a:rPr lang="en" sz="1600">
                <a:latin typeface="Open Sans"/>
                <a:ea typeface="Open Sans"/>
                <a:cs typeface="Open Sans"/>
                <a:sym typeface="Open Sans"/>
              </a:rPr>
            </a:br>
            <a:r>
              <a:rPr lang="en" sz="1600">
                <a:latin typeface="Open Sans"/>
                <a:ea typeface="Open Sans"/>
                <a:cs typeface="Open Sans"/>
                <a:sym typeface="Open Sans"/>
              </a:rPr>
              <a:t>You'll write this function.</a:t>
            </a:r>
            <a:br>
              <a:rPr lang="en" sz="1600">
                <a:latin typeface="Open Sans"/>
                <a:ea typeface="Open Sans"/>
                <a:cs typeface="Open Sans"/>
                <a:sym typeface="Open Sans"/>
              </a:rPr>
            </a:br>
            <a:r>
              <a:rPr lang="en" sz="1600">
                <a:latin typeface="Open Sans"/>
                <a:ea typeface="Open Sans"/>
                <a:cs typeface="Open Sans"/>
                <a:sym typeface="Open Sans"/>
              </a:rPr>
              <a:t> </a:t>
            </a:r>
            <a:br>
              <a:rPr lang="en" sz="1600">
                <a:latin typeface="Open Sans"/>
                <a:ea typeface="Open Sans"/>
                <a:cs typeface="Open Sans"/>
                <a:sym typeface="Open Sans"/>
              </a:rPr>
            </a:br>
            <a:br>
              <a:rPr lang="en" sz="1600">
                <a:latin typeface="Open Sans"/>
                <a:ea typeface="Open Sans"/>
                <a:cs typeface="Open Sans"/>
                <a:sym typeface="Open Sans"/>
              </a:rPr>
            </a:br>
            <a:r>
              <a:rPr lang="en" sz="1600">
                <a:latin typeface="Open Sans"/>
                <a:ea typeface="Open Sans"/>
                <a:cs typeface="Open Sans"/>
                <a:sym typeface="Open Sans"/>
              </a:rPr>
              <a:t>And this one too!</a:t>
            </a:r>
            <a:endParaRPr sz="1600">
              <a:latin typeface="Open Sans"/>
              <a:ea typeface="Open Sans"/>
              <a:cs typeface="Open Sans"/>
              <a:sym typeface="Open Sans"/>
            </a:endParaRPr>
          </a:p>
        </p:txBody>
      </p:sp>
      <p:pic>
        <p:nvPicPr>
          <p:cNvPr id="649" name="Google Shape;649;p77"/>
          <p:cNvPicPr preferRelativeResize="0"/>
          <p:nvPr/>
        </p:nvPicPr>
        <p:blipFill>
          <a:blip r:embed="rId3">
            <a:alphaModFix/>
          </a:blip>
          <a:stretch>
            <a:fillRect/>
          </a:stretch>
        </p:blipFill>
        <p:spPr>
          <a:xfrm>
            <a:off x="161550" y="2343300"/>
            <a:ext cx="6136900" cy="1136750"/>
          </a:xfrm>
          <a:prstGeom prst="rect">
            <a:avLst/>
          </a:prstGeom>
          <a:noFill/>
          <a:ln cap="flat" cmpd="sng" w="19050">
            <a:solidFill>
              <a:srgbClr val="595959"/>
            </a:solidFill>
            <a:prstDash val="solid"/>
            <a:round/>
            <a:headEnd len="sm" w="sm" type="none"/>
            <a:tailEnd len="sm" w="sm" type="none"/>
          </a:ln>
        </p:spPr>
      </p:pic>
      <p:pic>
        <p:nvPicPr>
          <p:cNvPr id="650" name="Google Shape;650;p77"/>
          <p:cNvPicPr preferRelativeResize="0"/>
          <p:nvPr/>
        </p:nvPicPr>
        <p:blipFill>
          <a:blip r:embed="rId4">
            <a:alphaModFix/>
          </a:blip>
          <a:stretch>
            <a:fillRect/>
          </a:stretch>
        </p:blipFill>
        <p:spPr>
          <a:xfrm>
            <a:off x="161550" y="5110125"/>
            <a:ext cx="6136899" cy="1459600"/>
          </a:xfrm>
          <a:prstGeom prst="rect">
            <a:avLst/>
          </a:prstGeom>
          <a:noFill/>
          <a:ln cap="flat" cmpd="sng" w="19050">
            <a:solidFill>
              <a:srgbClr val="595959"/>
            </a:solidFill>
            <a:prstDash val="solid"/>
            <a:round/>
            <a:headEnd len="sm" w="sm" type="none"/>
            <a:tailEnd len="sm" w="sm" type="none"/>
          </a:ln>
        </p:spPr>
      </p:pic>
      <p:pic>
        <p:nvPicPr>
          <p:cNvPr id="651" name="Google Shape;651;p77"/>
          <p:cNvPicPr preferRelativeResize="0"/>
          <p:nvPr/>
        </p:nvPicPr>
        <p:blipFill rotWithShape="1">
          <a:blip r:embed="rId5">
            <a:alphaModFix/>
          </a:blip>
          <a:srcRect b="25183" l="0" r="0" t="0"/>
          <a:stretch/>
        </p:blipFill>
        <p:spPr>
          <a:xfrm>
            <a:off x="161550" y="3746050"/>
            <a:ext cx="6136900" cy="1098075"/>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78"/>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Write code: </a:t>
            </a:r>
            <a:r>
              <a:rPr lang="en" sz="3000">
                <a:latin typeface="Consolas"/>
                <a:ea typeface="Consolas"/>
                <a:cs typeface="Consolas"/>
                <a:sym typeface="Consolas"/>
              </a:rPr>
              <a:t>markov.py</a:t>
            </a:r>
            <a:endParaRPr sz="3000">
              <a:latin typeface="Consolas"/>
              <a:ea typeface="Consolas"/>
              <a:cs typeface="Consolas"/>
              <a:sym typeface="Consolas"/>
            </a:endParaRPr>
          </a:p>
        </p:txBody>
      </p:sp>
      <p:sp>
        <p:nvSpPr>
          <p:cNvPr id="657" name="Google Shape;657;p78"/>
          <p:cNvSpPr txBox="1"/>
          <p:nvPr/>
        </p:nvSpPr>
        <p:spPr>
          <a:xfrm>
            <a:off x="288300" y="1472150"/>
            <a:ext cx="8567400" cy="1029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On line 1, we need to allow our file to use the </a:t>
            </a:r>
            <a:r>
              <a:rPr b="1" lang="en" sz="1800">
                <a:latin typeface="Consolas"/>
                <a:ea typeface="Consolas"/>
                <a:cs typeface="Consolas"/>
                <a:sym typeface="Consolas"/>
              </a:rPr>
              <a:t>markovify</a:t>
            </a:r>
            <a:r>
              <a:rPr lang="en" sz="1800">
                <a:latin typeface="Open Sans"/>
                <a:ea typeface="Open Sans"/>
                <a:cs typeface="Open Sans"/>
                <a:sym typeface="Open Sans"/>
              </a:rPr>
              <a:t> library. How do you think you'd add that code? </a:t>
            </a:r>
            <a:endParaRPr sz="1800">
              <a:latin typeface="Open Sans"/>
              <a:ea typeface="Open Sans"/>
              <a:cs typeface="Open Sans"/>
              <a:sym typeface="Open Sans"/>
            </a:endParaRPr>
          </a:p>
        </p:txBody>
      </p:sp>
      <p:grpSp>
        <p:nvGrpSpPr>
          <p:cNvPr id="658" name="Google Shape;658;p78"/>
          <p:cNvGrpSpPr/>
          <p:nvPr/>
        </p:nvGrpSpPr>
        <p:grpSpPr>
          <a:xfrm>
            <a:off x="1193260" y="2891199"/>
            <a:ext cx="6757479" cy="3082894"/>
            <a:chOff x="1408492" y="3708292"/>
            <a:chExt cx="5412478" cy="2509887"/>
          </a:xfrm>
        </p:grpSpPr>
        <p:grpSp>
          <p:nvGrpSpPr>
            <p:cNvPr id="659" name="Google Shape;659;p78"/>
            <p:cNvGrpSpPr/>
            <p:nvPr/>
          </p:nvGrpSpPr>
          <p:grpSpPr>
            <a:xfrm>
              <a:off x="1408492" y="3708292"/>
              <a:ext cx="5412478" cy="2457362"/>
              <a:chOff x="1248950" y="4479490"/>
              <a:chExt cx="6322250" cy="2903996"/>
            </a:xfrm>
          </p:grpSpPr>
          <p:grpSp>
            <p:nvGrpSpPr>
              <p:cNvPr id="660" name="Google Shape;660;p78"/>
              <p:cNvGrpSpPr/>
              <p:nvPr/>
            </p:nvGrpSpPr>
            <p:grpSpPr>
              <a:xfrm>
                <a:off x="1248950" y="4479490"/>
                <a:ext cx="6322250" cy="2903996"/>
                <a:chOff x="1248950" y="4479490"/>
                <a:chExt cx="6322250" cy="2903996"/>
              </a:xfrm>
            </p:grpSpPr>
            <p:sp>
              <p:nvSpPr>
                <p:cNvPr id="661" name="Google Shape;661;p78"/>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8"/>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8"/>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78"/>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8"/>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8"/>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78"/>
            <p:cNvGrpSpPr/>
            <p:nvPr/>
          </p:nvGrpSpPr>
          <p:grpSpPr>
            <a:xfrm>
              <a:off x="1408545" y="3911745"/>
              <a:ext cx="5313574" cy="2306434"/>
              <a:chOff x="1410874" y="2582315"/>
              <a:chExt cx="5207855" cy="2767500"/>
            </a:xfrm>
          </p:grpSpPr>
          <p:sp>
            <p:nvSpPr>
              <p:cNvPr id="668" name="Google Shape;668;p78"/>
              <p:cNvSpPr txBox="1"/>
              <p:nvPr/>
            </p:nvSpPr>
            <p:spPr>
              <a:xfrm>
                <a:off x="1739229" y="2583219"/>
                <a:ext cx="48795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999999"/>
                    </a:solidFill>
                    <a:latin typeface="Consolas"/>
                    <a:ea typeface="Consolas"/>
                    <a:cs typeface="Consolas"/>
                    <a:sym typeface="Consolas"/>
                  </a:rPr>
                  <a:t>## write code here</a:t>
                </a:r>
                <a:endParaRPr sz="1600">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config</a:t>
                </a:r>
                <a:endParaRPr sz="1600">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mlh_twitter_api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get_user_tweets as</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fetch</a:t>
                </a:r>
                <a:endParaRPr sz="1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twitter_scraper_fetcher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a:t>
                </a:r>
                <a:r>
                  <a:rPr lang="en" sz="1600">
                    <a:solidFill>
                      <a:srgbClr val="1155CC"/>
                    </a:solidFill>
                    <a:latin typeface="Consolas"/>
                    <a:ea typeface="Consolas"/>
                    <a:cs typeface="Consolas"/>
                    <a:sym typeface="Consolas"/>
                  </a:rPr>
                  <a:t> </a:t>
                </a:r>
                <a:endParaRPr sz="1800">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re</a:t>
                </a:r>
                <a:endParaRPr sz="1800">
                  <a:solidFill>
                    <a:srgbClr val="F7D48B"/>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
            <p:nvSpPr>
              <p:cNvPr id="669" name="Google Shape;669;p78"/>
              <p:cNvSpPr txBox="1"/>
              <p:nvPr/>
            </p:nvSpPr>
            <p:spPr>
              <a:xfrm>
                <a:off x="1410874" y="2582315"/>
                <a:ext cx="352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79"/>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sp>
        <p:nvSpPr>
          <p:cNvPr id="675" name="Google Shape;675;p79"/>
          <p:cNvSpPr txBox="1"/>
          <p:nvPr/>
        </p:nvSpPr>
        <p:spPr>
          <a:xfrm>
            <a:off x="288300" y="1472150"/>
            <a:ext cx="8567400" cy="10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Did you do it correctly? </a:t>
            </a:r>
            <a:endParaRPr sz="1800">
              <a:latin typeface="Open Sans"/>
              <a:ea typeface="Open Sans"/>
              <a:cs typeface="Open Sans"/>
              <a:sym typeface="Open Sans"/>
            </a:endParaRPr>
          </a:p>
        </p:txBody>
      </p:sp>
      <p:grpSp>
        <p:nvGrpSpPr>
          <p:cNvPr id="676" name="Google Shape;676;p79"/>
          <p:cNvGrpSpPr/>
          <p:nvPr/>
        </p:nvGrpSpPr>
        <p:grpSpPr>
          <a:xfrm>
            <a:off x="1193260" y="2891199"/>
            <a:ext cx="6757479" cy="3082894"/>
            <a:chOff x="1408492" y="3708292"/>
            <a:chExt cx="5412478" cy="2509887"/>
          </a:xfrm>
        </p:grpSpPr>
        <p:grpSp>
          <p:nvGrpSpPr>
            <p:cNvPr id="677" name="Google Shape;677;p79"/>
            <p:cNvGrpSpPr/>
            <p:nvPr/>
          </p:nvGrpSpPr>
          <p:grpSpPr>
            <a:xfrm>
              <a:off x="1408492" y="3708292"/>
              <a:ext cx="5412478" cy="2457362"/>
              <a:chOff x="1248950" y="4479490"/>
              <a:chExt cx="6322250" cy="2903996"/>
            </a:xfrm>
          </p:grpSpPr>
          <p:grpSp>
            <p:nvGrpSpPr>
              <p:cNvPr id="678" name="Google Shape;678;p79"/>
              <p:cNvGrpSpPr/>
              <p:nvPr/>
            </p:nvGrpSpPr>
            <p:grpSpPr>
              <a:xfrm>
                <a:off x="1248950" y="4479490"/>
                <a:ext cx="6322250" cy="2903996"/>
                <a:chOff x="1248950" y="4479490"/>
                <a:chExt cx="6322250" cy="2903996"/>
              </a:xfrm>
            </p:grpSpPr>
            <p:sp>
              <p:nvSpPr>
                <p:cNvPr id="679" name="Google Shape;679;p79"/>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9"/>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9"/>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79"/>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9"/>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9"/>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79"/>
            <p:cNvGrpSpPr/>
            <p:nvPr/>
          </p:nvGrpSpPr>
          <p:grpSpPr>
            <a:xfrm>
              <a:off x="1408545" y="3911745"/>
              <a:ext cx="5313574" cy="2306434"/>
              <a:chOff x="1410874" y="2582315"/>
              <a:chExt cx="5207855" cy="2767500"/>
            </a:xfrm>
          </p:grpSpPr>
          <p:sp>
            <p:nvSpPr>
              <p:cNvPr id="686" name="Google Shape;686;p79"/>
              <p:cNvSpPr txBox="1"/>
              <p:nvPr/>
            </p:nvSpPr>
            <p:spPr>
              <a:xfrm>
                <a:off x="1739229" y="2583219"/>
                <a:ext cx="4879500" cy="2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markovify</a:t>
                </a:r>
                <a:r>
                  <a:rPr lang="en" sz="1600">
                    <a:solidFill>
                      <a:srgbClr val="1155CC"/>
                    </a:solidFill>
                    <a:latin typeface="Consolas"/>
                    <a:ea typeface="Consolas"/>
                    <a:cs typeface="Consolas"/>
                    <a:sym typeface="Consolas"/>
                  </a:rPr>
                  <a:t> 				</a:t>
                </a:r>
                <a:endParaRPr sz="1600">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config</a:t>
                </a:r>
                <a:endParaRPr sz="1600">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mlh_twitter_api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get_user_tweets as</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fetch</a:t>
                </a:r>
                <a:endParaRPr sz="1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twitter_scraper_fetcher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a:t>
                </a:r>
                <a:r>
                  <a:rPr lang="en" sz="1600">
                    <a:solidFill>
                      <a:srgbClr val="1155CC"/>
                    </a:solidFill>
                    <a:latin typeface="Consolas"/>
                    <a:ea typeface="Consolas"/>
                    <a:cs typeface="Consolas"/>
                    <a:sym typeface="Consolas"/>
                  </a:rPr>
                  <a:t> </a:t>
                </a:r>
                <a:endParaRPr sz="1800">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re</a:t>
                </a:r>
                <a:endParaRPr sz="16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800">
                  <a:solidFill>
                    <a:srgbClr val="F7D48B"/>
                  </a:solidFill>
                  <a:latin typeface="Consolas"/>
                  <a:ea typeface="Consolas"/>
                  <a:cs typeface="Consolas"/>
                  <a:sym typeface="Consolas"/>
                </a:endParaRPr>
              </a:p>
            </p:txBody>
          </p:sp>
          <p:sp>
            <p:nvSpPr>
              <p:cNvPr id="687" name="Google Shape;687;p79"/>
              <p:cNvSpPr txBox="1"/>
              <p:nvPr/>
            </p:nvSpPr>
            <p:spPr>
              <a:xfrm>
                <a:off x="1410874" y="2582315"/>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80"/>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Are you ready for the hardest part of this whole series?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We know you can do it! </a:t>
            </a:r>
            <a:endParaRPr b="1" sz="2800">
              <a:solidFill>
                <a:schemeClr val="lt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81"/>
          <p:cNvSpPr txBox="1"/>
          <p:nvPr>
            <p:ph type="title"/>
          </p:nvPr>
        </p:nvSpPr>
        <p:spPr>
          <a:xfrm>
            <a:off x="161550"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sp>
        <p:nvSpPr>
          <p:cNvPr id="698" name="Google Shape;698;p81"/>
          <p:cNvSpPr txBox="1"/>
          <p:nvPr/>
        </p:nvSpPr>
        <p:spPr>
          <a:xfrm>
            <a:off x="288300" y="2584050"/>
            <a:ext cx="8567400" cy="4049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800">
                <a:latin typeface="Open Sans"/>
                <a:ea typeface="Open Sans"/>
                <a:cs typeface="Open Sans"/>
                <a:sym typeface="Open Sans"/>
              </a:rPr>
              <a:t>On </a:t>
            </a:r>
            <a:r>
              <a:rPr b="1" lang="en" sz="1800">
                <a:latin typeface="Open Sans"/>
                <a:ea typeface="Open Sans"/>
                <a:cs typeface="Open Sans"/>
                <a:sym typeface="Open Sans"/>
              </a:rPr>
              <a:t>Line 14</a:t>
            </a:r>
            <a:r>
              <a:rPr lang="en" sz="1800">
                <a:latin typeface="Open Sans"/>
                <a:ea typeface="Open Sans"/>
                <a:cs typeface="Open Sans"/>
                <a:sym typeface="Open Sans"/>
              </a:rPr>
              <a:t>, we have started the definition of a function called </a:t>
            </a:r>
            <a:r>
              <a:rPr b="1" lang="en" sz="1800">
                <a:latin typeface="Consolas"/>
                <a:ea typeface="Consolas"/>
                <a:cs typeface="Consolas"/>
                <a:sym typeface="Consolas"/>
              </a:rPr>
              <a:t>generate_bot_answer_with_text_model()</a:t>
            </a:r>
            <a:r>
              <a:rPr lang="en" sz="1800">
                <a:latin typeface="Open Sans"/>
                <a:ea typeface="Open Sans"/>
                <a:cs typeface="Open Sans"/>
                <a:sym typeface="Open Sans"/>
              </a:rPr>
              <a:t>. This function needs to do several things: </a:t>
            </a:r>
            <a:endParaRPr sz="1800">
              <a:latin typeface="Open Sans"/>
              <a:ea typeface="Open Sans"/>
              <a:cs typeface="Open Sans"/>
              <a:sym typeface="Open Sans"/>
            </a:endParaRPr>
          </a:p>
          <a:p>
            <a:pPr indent="-330200" lvl="0" marL="457200" rtl="0" algn="l">
              <a:lnSpc>
                <a:spcPct val="150000"/>
              </a:lnSpc>
              <a:spcBef>
                <a:spcPts val="1000"/>
              </a:spcBef>
              <a:spcAft>
                <a:spcPts val="0"/>
              </a:spcAft>
              <a:buSzPts val="1600"/>
              <a:buFont typeface="Open Sans"/>
              <a:buChar char="●"/>
            </a:pPr>
            <a:r>
              <a:rPr lang="en" sz="1600">
                <a:latin typeface="Open Sans"/>
                <a:ea typeface="Open Sans"/>
                <a:cs typeface="Open Sans"/>
                <a:sym typeface="Open Sans"/>
              </a:rPr>
              <a:t>Create a variable called </a:t>
            </a:r>
            <a:r>
              <a:rPr b="1" lang="en" sz="1600">
                <a:latin typeface="Consolas"/>
                <a:ea typeface="Consolas"/>
                <a:cs typeface="Consolas"/>
                <a:sym typeface="Consolas"/>
              </a:rPr>
              <a:t>bot_answer</a:t>
            </a:r>
            <a:r>
              <a:rPr lang="en" sz="1600">
                <a:latin typeface="Open Sans"/>
                <a:ea typeface="Open Sans"/>
                <a:cs typeface="Open Sans"/>
                <a:sym typeface="Open Sans"/>
              </a:rPr>
              <a:t> and set its value to </a:t>
            </a:r>
            <a:r>
              <a:rPr b="1" lang="en" sz="1600">
                <a:latin typeface="Consolas"/>
                <a:ea typeface="Consolas"/>
                <a:cs typeface="Consolas"/>
                <a:sym typeface="Consolas"/>
              </a:rPr>
              <a:t>None. </a:t>
            </a:r>
            <a:endParaRPr b="1" sz="1600">
              <a:latin typeface="Consolas"/>
              <a:ea typeface="Consolas"/>
              <a:cs typeface="Consolas"/>
              <a:sym typeface="Consolas"/>
            </a:endParaRPr>
          </a:p>
          <a:p>
            <a:pPr indent="-330200" lvl="0" marL="457200" rtl="0" algn="l">
              <a:lnSpc>
                <a:spcPct val="150000"/>
              </a:lnSpc>
              <a:spcBef>
                <a:spcPts val="1000"/>
              </a:spcBef>
              <a:spcAft>
                <a:spcPts val="0"/>
              </a:spcAft>
              <a:buSzPts val="1600"/>
              <a:buFont typeface="Open Sans"/>
              <a:buChar char="●"/>
            </a:pPr>
            <a:r>
              <a:rPr lang="en" sz="1600">
                <a:latin typeface="Open Sans"/>
                <a:ea typeface="Open Sans"/>
                <a:cs typeface="Open Sans"/>
                <a:sym typeface="Open Sans"/>
              </a:rPr>
              <a:t>Split the</a:t>
            </a:r>
            <a:r>
              <a:rPr b="1" lang="en" sz="1600">
                <a:latin typeface="Consolas"/>
                <a:ea typeface="Consolas"/>
                <a:cs typeface="Consolas"/>
                <a:sym typeface="Consolas"/>
              </a:rPr>
              <a:t> user_question</a:t>
            </a:r>
            <a:r>
              <a:rPr lang="en" sz="1600">
                <a:latin typeface="Open Sans"/>
                <a:ea typeface="Open Sans"/>
                <a:cs typeface="Open Sans"/>
                <a:sym typeface="Open Sans"/>
              </a:rPr>
              <a:t> input into a list of words.</a:t>
            </a:r>
            <a:endParaRPr sz="1600">
              <a:latin typeface="Open Sans"/>
              <a:ea typeface="Open Sans"/>
              <a:cs typeface="Open Sans"/>
              <a:sym typeface="Open Sans"/>
            </a:endParaRPr>
          </a:p>
          <a:p>
            <a:pPr indent="-330200" lvl="0" marL="457200" rtl="0" algn="l">
              <a:lnSpc>
                <a:spcPct val="150000"/>
              </a:lnSpc>
              <a:spcBef>
                <a:spcPts val="1000"/>
              </a:spcBef>
              <a:spcAft>
                <a:spcPts val="0"/>
              </a:spcAft>
              <a:buSzPts val="1600"/>
              <a:buFont typeface="Open Sans"/>
              <a:buChar char="●"/>
            </a:pPr>
            <a:r>
              <a:rPr lang="en" sz="1600">
                <a:latin typeface="Open Sans"/>
                <a:ea typeface="Open Sans"/>
                <a:cs typeface="Open Sans"/>
                <a:sym typeface="Open Sans"/>
              </a:rPr>
              <a:t>Retrieve one word from that list.</a:t>
            </a:r>
            <a:endParaRPr sz="1600">
              <a:latin typeface="Open Sans"/>
              <a:ea typeface="Open Sans"/>
              <a:cs typeface="Open Sans"/>
              <a:sym typeface="Open Sans"/>
            </a:endParaRPr>
          </a:p>
          <a:p>
            <a:pPr indent="-330200" lvl="0" marL="457200" rtl="0" algn="l">
              <a:lnSpc>
                <a:spcPct val="150000"/>
              </a:lnSpc>
              <a:spcBef>
                <a:spcPts val="1000"/>
              </a:spcBef>
              <a:spcAft>
                <a:spcPts val="0"/>
              </a:spcAft>
              <a:buSzPts val="1600"/>
              <a:buFont typeface="Open Sans"/>
              <a:buChar char="●"/>
            </a:pPr>
            <a:r>
              <a:rPr lang="en" sz="1600">
                <a:latin typeface="Open Sans"/>
                <a:ea typeface="Open Sans"/>
                <a:cs typeface="Open Sans"/>
                <a:sym typeface="Open Sans"/>
              </a:rPr>
              <a:t>Pass that word into the </a:t>
            </a:r>
            <a:r>
              <a:rPr b="1" lang="en" sz="1600">
                <a:latin typeface="Consolas"/>
                <a:ea typeface="Consolas"/>
                <a:cs typeface="Consolas"/>
                <a:sym typeface="Consolas"/>
              </a:rPr>
              <a:t>make_sentence_with_start()</a:t>
            </a:r>
            <a:r>
              <a:rPr lang="en" sz="1600">
                <a:latin typeface="Open Sans"/>
                <a:ea typeface="Open Sans"/>
                <a:cs typeface="Open Sans"/>
                <a:sym typeface="Open Sans"/>
              </a:rPr>
              <a:t> function from Markovify, call that function on the </a:t>
            </a:r>
            <a:r>
              <a:rPr b="1" lang="en" sz="1600">
                <a:latin typeface="Consolas"/>
                <a:ea typeface="Consolas"/>
                <a:cs typeface="Consolas"/>
                <a:sym typeface="Consolas"/>
              </a:rPr>
              <a:t>text_model</a:t>
            </a:r>
            <a:r>
              <a:rPr lang="en" sz="1600">
                <a:latin typeface="Open Sans"/>
                <a:ea typeface="Open Sans"/>
                <a:cs typeface="Open Sans"/>
                <a:sym typeface="Open Sans"/>
              </a:rPr>
              <a:t> input, and save the result to </a:t>
            </a:r>
            <a:r>
              <a:rPr b="1" lang="en" sz="1600">
                <a:latin typeface="Consolas"/>
                <a:ea typeface="Consolas"/>
                <a:cs typeface="Consolas"/>
                <a:sym typeface="Consolas"/>
              </a:rPr>
              <a:t>bot_answer</a:t>
            </a:r>
            <a:r>
              <a:rPr lang="en" sz="1600">
                <a:latin typeface="Courier New"/>
                <a:ea typeface="Courier New"/>
                <a:cs typeface="Courier New"/>
                <a:sym typeface="Courier New"/>
              </a:rPr>
              <a:t>.</a:t>
            </a:r>
            <a:endParaRPr sz="1600">
              <a:latin typeface="Courier New"/>
              <a:ea typeface="Courier New"/>
              <a:cs typeface="Courier New"/>
              <a:sym typeface="Courier New"/>
            </a:endParaRPr>
          </a:p>
          <a:p>
            <a:pPr indent="-330200" lvl="0" marL="457200" rtl="0" algn="l">
              <a:lnSpc>
                <a:spcPct val="150000"/>
              </a:lnSpc>
              <a:spcBef>
                <a:spcPts val="1000"/>
              </a:spcBef>
              <a:spcAft>
                <a:spcPts val="1000"/>
              </a:spcAft>
              <a:buSzPts val="1600"/>
              <a:buFont typeface="Open Sans"/>
              <a:buChar char="●"/>
            </a:pPr>
            <a:r>
              <a:rPr lang="en" sz="1600">
                <a:latin typeface="Open Sans"/>
                <a:ea typeface="Open Sans"/>
                <a:cs typeface="Open Sans"/>
                <a:sym typeface="Open Sans"/>
              </a:rPr>
              <a:t>Return </a:t>
            </a:r>
            <a:r>
              <a:rPr b="1" lang="en" sz="1600">
                <a:latin typeface="Consolas"/>
                <a:ea typeface="Consolas"/>
                <a:cs typeface="Consolas"/>
                <a:sym typeface="Consolas"/>
              </a:rPr>
              <a:t>bot_answer</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pic>
        <p:nvPicPr>
          <p:cNvPr id="699" name="Google Shape;699;p81"/>
          <p:cNvPicPr preferRelativeResize="0"/>
          <p:nvPr/>
        </p:nvPicPr>
        <p:blipFill rotWithShape="1">
          <a:blip r:embed="rId3">
            <a:alphaModFix/>
          </a:blip>
          <a:srcRect b="28967" l="0" r="0" t="0"/>
          <a:stretch/>
        </p:blipFill>
        <p:spPr>
          <a:xfrm>
            <a:off x="946062" y="1645762"/>
            <a:ext cx="7251876" cy="555350"/>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189689" y="1123837"/>
            <a:ext cx="2210700" cy="4601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FFFFF"/>
              </a:buClr>
              <a:buSzPts val="3600"/>
              <a:buFont typeface="Corbel"/>
              <a:buNone/>
            </a:pPr>
            <a:r>
              <a:rPr b="0" i="0" lang="en" sz="2800" u="none" cap="none" strike="noStrike">
                <a:solidFill>
                  <a:srgbClr val="FFFFFF"/>
                </a:solidFill>
                <a:latin typeface="Corbel"/>
                <a:ea typeface="Corbel"/>
                <a:cs typeface="Corbel"/>
                <a:sym typeface="Corbel"/>
              </a:rPr>
              <a:t>Our unique expression of social good</a:t>
            </a:r>
            <a:endParaRPr sz="2800"/>
          </a:p>
        </p:txBody>
      </p:sp>
      <p:sp>
        <p:nvSpPr>
          <p:cNvPr id="309" name="Google Shape;309;p46"/>
          <p:cNvSpPr txBox="1"/>
          <p:nvPr>
            <p:ph idx="1" type="body"/>
          </p:nvPr>
        </p:nvSpPr>
        <p:spPr>
          <a:xfrm>
            <a:off x="2901951" y="864033"/>
            <a:ext cx="5486400" cy="5120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000"/>
              <a:buFont typeface="Noto Sans Symbols"/>
              <a:buNone/>
            </a:pPr>
            <a:r>
              <a:rPr b="0" i="0" lang="en" sz="1800" u="none" cap="none" strike="noStrike">
                <a:solidFill>
                  <a:schemeClr val="dk1"/>
                </a:solidFill>
                <a:latin typeface="Corbel"/>
                <a:ea typeface="Corbel"/>
                <a:cs typeface="Corbel"/>
                <a:sym typeface="Corbel"/>
              </a:rPr>
              <a:t>Capital One is dedicated to providing opportunities and resources that will enable more people to succeed. </a:t>
            </a:r>
            <a:endParaRPr sz="1800"/>
          </a:p>
          <a:p>
            <a:pPr indent="0" lvl="0" marL="0" marR="0" rtl="0" algn="l">
              <a:lnSpc>
                <a:spcPct val="90000"/>
              </a:lnSpc>
              <a:spcBef>
                <a:spcPts val="1200"/>
              </a:spcBef>
              <a:spcAft>
                <a:spcPts val="0"/>
              </a:spcAft>
              <a:buClr>
                <a:schemeClr val="accent1"/>
              </a:buClr>
              <a:buSzPts val="2000"/>
              <a:buFont typeface="Noto Sans Symbols"/>
              <a:buNone/>
            </a:pPr>
            <a:r>
              <a:rPr b="0" i="0" lang="en" sz="1800" u="none" cap="none" strike="noStrike">
                <a:solidFill>
                  <a:schemeClr val="dk1"/>
                </a:solidFill>
                <a:latin typeface="Corbel"/>
                <a:ea typeface="Corbel"/>
                <a:cs typeface="Corbel"/>
                <a:sym typeface="Corbel"/>
              </a:rPr>
              <a:t>Through our Future Edge program, we’re investing </a:t>
            </a:r>
            <a:r>
              <a:rPr lang="en" sz="1800">
                <a:solidFill>
                  <a:schemeClr val="dk1"/>
                </a:solidFill>
              </a:rPr>
              <a:t>in </a:t>
            </a:r>
            <a:r>
              <a:rPr b="0" i="0" lang="en" sz="1800" u="none" cap="none" strike="noStrike">
                <a:solidFill>
                  <a:schemeClr val="dk1"/>
                </a:solidFill>
                <a:latin typeface="Corbel"/>
                <a:ea typeface="Corbel"/>
                <a:cs typeface="Corbel"/>
                <a:sym typeface="Corbel"/>
              </a:rPr>
              <a:t>and collaborating with leading educational and community organizations across the U.S.—to help more people succeed in the 21st century. </a:t>
            </a:r>
            <a:endParaRPr sz="1800"/>
          </a:p>
          <a:p>
            <a:pPr indent="0" lvl="0" marL="0" marR="0" rtl="0" algn="l">
              <a:lnSpc>
                <a:spcPct val="90000"/>
              </a:lnSpc>
              <a:spcBef>
                <a:spcPts val="1200"/>
              </a:spcBef>
              <a:spcAft>
                <a:spcPts val="0"/>
              </a:spcAft>
              <a:buClr>
                <a:schemeClr val="accent1"/>
              </a:buClr>
              <a:buSzPts val="2000"/>
              <a:buFont typeface="Noto Sans Symbols"/>
              <a:buNone/>
            </a:pPr>
            <a:r>
              <a:rPr b="0" i="0" lang="en" sz="1800" u="none" cap="none" strike="noStrike">
                <a:solidFill>
                  <a:schemeClr val="dk1"/>
                </a:solidFill>
                <a:latin typeface="Corbel"/>
                <a:ea typeface="Corbel"/>
                <a:cs typeface="Corbel"/>
                <a:sym typeface="Corbel"/>
              </a:rPr>
              <a:t>We’re empowering families through financial literacy and affordable housing, helping individuals bridge the digital skills gap and showing small businesses how to harness technology to grow and compete.</a:t>
            </a:r>
            <a:endParaRPr b="0" i="0" sz="2000" u="none" cap="none" strike="noStrike">
              <a:solidFill>
                <a:srgbClr val="595959"/>
              </a:solidFill>
              <a:latin typeface="Corbel"/>
              <a:ea typeface="Corbel"/>
              <a:cs typeface="Corbel"/>
              <a:sym typeface="Corbel"/>
            </a:endParaRPr>
          </a:p>
        </p:txBody>
      </p:sp>
      <p:pic>
        <p:nvPicPr>
          <p:cNvPr id="310" name="Google Shape;310;p46"/>
          <p:cNvPicPr preferRelativeResize="0"/>
          <p:nvPr/>
        </p:nvPicPr>
        <p:blipFill rotWithShape="1">
          <a:blip r:embed="rId3">
            <a:alphaModFix/>
          </a:blip>
          <a:srcRect b="0" l="0" r="0" t="0"/>
          <a:stretch/>
        </p:blipFill>
        <p:spPr>
          <a:xfrm>
            <a:off x="8186274" y="76200"/>
            <a:ext cx="881526" cy="503729"/>
          </a:xfrm>
          <a:prstGeom prst="rect">
            <a:avLst/>
          </a:prstGeom>
          <a:noFill/>
          <a:ln>
            <a:noFill/>
          </a:ln>
        </p:spPr>
      </p:pic>
      <p:sp>
        <p:nvSpPr>
          <p:cNvPr id="311" name="Google Shape;311;p46"/>
          <p:cNvSpPr txBox="1"/>
          <p:nvPr>
            <p:ph idx="12" type="sldNum"/>
          </p:nvPr>
        </p:nvSpPr>
        <p:spPr>
          <a:xfrm>
            <a:off x="7975601" y="6356350"/>
            <a:ext cx="11481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1" i="0" lang="en" sz="1200" u="none" cap="none" strike="noStrike">
                <a:solidFill>
                  <a:schemeClr val="accent1"/>
                </a:solidFill>
                <a:latin typeface="Corbel"/>
                <a:ea typeface="Corbel"/>
                <a:cs typeface="Corbel"/>
                <a:sym typeface="Corbel"/>
              </a:rPr>
              <a:t>‹#›</a:t>
            </a:fld>
            <a:endParaRPr b="1" i="0" sz="1200" u="none" cap="none" strike="noStrike">
              <a:solidFill>
                <a:schemeClr val="accent1"/>
              </a:solidFill>
              <a:latin typeface="Corbel"/>
              <a:ea typeface="Corbel"/>
              <a:cs typeface="Corbel"/>
              <a:sym typeface="Corbe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82"/>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sp>
        <p:nvSpPr>
          <p:cNvPr id="705" name="Google Shape;705;p82"/>
          <p:cNvSpPr txBox="1"/>
          <p:nvPr/>
        </p:nvSpPr>
        <p:spPr>
          <a:xfrm>
            <a:off x="288300" y="4824325"/>
            <a:ext cx="8567400" cy="1732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On </a:t>
            </a:r>
            <a:r>
              <a:rPr b="1" lang="en" sz="1800">
                <a:latin typeface="Open Sans"/>
                <a:ea typeface="Open Sans"/>
                <a:cs typeface="Open Sans"/>
                <a:sym typeface="Open Sans"/>
              </a:rPr>
              <a:t>Line 15</a:t>
            </a:r>
            <a:r>
              <a:rPr lang="en" sz="1800">
                <a:latin typeface="Open Sans"/>
                <a:ea typeface="Open Sans"/>
                <a:cs typeface="Open Sans"/>
                <a:sym typeface="Open Sans"/>
              </a:rPr>
              <a:t>, start by creating </a:t>
            </a:r>
            <a:r>
              <a:rPr lang="en" sz="1800">
                <a:solidFill>
                  <a:schemeClr val="dk1"/>
                </a:solidFill>
                <a:latin typeface="Open Sans"/>
                <a:ea typeface="Open Sans"/>
                <a:cs typeface="Open Sans"/>
                <a:sym typeface="Open Sans"/>
              </a:rPr>
              <a:t>the</a:t>
            </a:r>
            <a:r>
              <a:rPr b="1" lang="en" sz="1800">
                <a:solidFill>
                  <a:schemeClr val="dk1"/>
                </a:solidFill>
                <a:latin typeface="Consolas"/>
                <a:ea typeface="Consolas"/>
                <a:cs typeface="Consolas"/>
                <a:sym typeface="Consolas"/>
              </a:rPr>
              <a:t> bot_answer</a:t>
            </a:r>
            <a:r>
              <a:rPr lang="en" sz="1800">
                <a:solidFill>
                  <a:schemeClr val="dk1"/>
                </a:solidFill>
                <a:latin typeface="Open Sans"/>
                <a:ea typeface="Open Sans"/>
                <a:cs typeface="Open Sans"/>
                <a:sym typeface="Open Sans"/>
              </a:rPr>
              <a:t> variable and set its value to </a:t>
            </a:r>
            <a:r>
              <a:rPr b="1" lang="en" sz="1800">
                <a:solidFill>
                  <a:schemeClr val="dk1"/>
                </a:solidFill>
                <a:latin typeface="Consolas"/>
                <a:ea typeface="Consolas"/>
                <a:cs typeface="Consolas"/>
                <a:sym typeface="Consolas"/>
              </a:rPr>
              <a:t>None</a:t>
            </a:r>
            <a:r>
              <a:rPr lang="en" sz="1800">
                <a:solidFill>
                  <a:schemeClr val="dk1"/>
                </a:solidFill>
                <a:latin typeface="Open Sans"/>
                <a:ea typeface="Open Sans"/>
                <a:cs typeface="Open Sans"/>
                <a:sym typeface="Open Sans"/>
              </a:rPr>
              <a:t> and delete the keyword </a:t>
            </a:r>
            <a:r>
              <a:rPr b="1" lang="en" sz="1800">
                <a:solidFill>
                  <a:schemeClr val="dk1"/>
                </a:solidFill>
                <a:latin typeface="Open Sans"/>
                <a:ea typeface="Open Sans"/>
                <a:cs typeface="Open Sans"/>
                <a:sym typeface="Open Sans"/>
              </a:rPr>
              <a:t>pass</a:t>
            </a:r>
            <a:endParaRPr b="1" sz="1800">
              <a:latin typeface="Open Sans"/>
              <a:ea typeface="Open Sans"/>
              <a:cs typeface="Open Sans"/>
              <a:sym typeface="Open Sans"/>
            </a:endParaRPr>
          </a:p>
        </p:txBody>
      </p:sp>
      <p:grpSp>
        <p:nvGrpSpPr>
          <p:cNvPr id="706" name="Google Shape;706;p82"/>
          <p:cNvGrpSpPr/>
          <p:nvPr/>
        </p:nvGrpSpPr>
        <p:grpSpPr>
          <a:xfrm>
            <a:off x="335317" y="1606805"/>
            <a:ext cx="8310319" cy="3082889"/>
            <a:chOff x="1408492" y="3708292"/>
            <a:chExt cx="5412478" cy="2509883"/>
          </a:xfrm>
        </p:grpSpPr>
        <p:grpSp>
          <p:nvGrpSpPr>
            <p:cNvPr id="707" name="Google Shape;707;p82"/>
            <p:cNvGrpSpPr/>
            <p:nvPr/>
          </p:nvGrpSpPr>
          <p:grpSpPr>
            <a:xfrm>
              <a:off x="1408492" y="3708292"/>
              <a:ext cx="5412478" cy="2457362"/>
              <a:chOff x="1248950" y="4479490"/>
              <a:chExt cx="6322250" cy="2903996"/>
            </a:xfrm>
          </p:grpSpPr>
          <p:grpSp>
            <p:nvGrpSpPr>
              <p:cNvPr id="708" name="Google Shape;708;p82"/>
              <p:cNvGrpSpPr/>
              <p:nvPr/>
            </p:nvGrpSpPr>
            <p:grpSpPr>
              <a:xfrm>
                <a:off x="1248950" y="4479490"/>
                <a:ext cx="6322250" cy="2903996"/>
                <a:chOff x="1248950" y="4479490"/>
                <a:chExt cx="6322250" cy="2903996"/>
              </a:xfrm>
            </p:grpSpPr>
            <p:sp>
              <p:nvSpPr>
                <p:cNvPr id="709" name="Google Shape;709;p8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82"/>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2"/>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2"/>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82"/>
            <p:cNvGrpSpPr/>
            <p:nvPr/>
          </p:nvGrpSpPr>
          <p:grpSpPr>
            <a:xfrm>
              <a:off x="1408546" y="3911740"/>
              <a:ext cx="5313600" cy="2306435"/>
              <a:chOff x="1410875" y="2582309"/>
              <a:chExt cx="5207880" cy="2767500"/>
            </a:xfrm>
          </p:grpSpPr>
          <p:sp>
            <p:nvSpPr>
              <p:cNvPr id="716" name="Google Shape;716;p82"/>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4A86E8"/>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p:txBody>
          </p:sp>
          <p:sp>
            <p:nvSpPr>
              <p:cNvPr id="717" name="Google Shape;717;p82"/>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83"/>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sp>
        <p:nvSpPr>
          <p:cNvPr id="723" name="Google Shape;723;p83"/>
          <p:cNvSpPr txBox="1"/>
          <p:nvPr/>
        </p:nvSpPr>
        <p:spPr>
          <a:xfrm>
            <a:off x="288300" y="4824325"/>
            <a:ext cx="8567400" cy="18777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startAt="2"/>
            </a:pPr>
            <a:r>
              <a:rPr lang="en" sz="1800">
                <a:solidFill>
                  <a:schemeClr val="dk1"/>
                </a:solidFill>
                <a:latin typeface="Open Sans"/>
                <a:ea typeface="Open Sans"/>
                <a:cs typeface="Open Sans"/>
                <a:sym typeface="Open Sans"/>
              </a:rPr>
              <a:t>On </a:t>
            </a:r>
            <a:r>
              <a:rPr b="1" lang="en" sz="1800">
                <a:solidFill>
                  <a:schemeClr val="dk1"/>
                </a:solidFill>
                <a:latin typeface="Open Sans"/>
                <a:ea typeface="Open Sans"/>
                <a:cs typeface="Open Sans"/>
                <a:sym typeface="Open Sans"/>
              </a:rPr>
              <a:t>Line 17</a:t>
            </a:r>
            <a:r>
              <a:rPr lang="en" sz="1800">
                <a:solidFill>
                  <a:schemeClr val="dk1"/>
                </a:solidFill>
                <a:latin typeface="Open Sans"/>
                <a:ea typeface="Open Sans"/>
                <a:cs typeface="Open Sans"/>
                <a:sym typeface="Open Sans"/>
              </a:rPr>
              <a:t>, split the </a:t>
            </a:r>
            <a:r>
              <a:rPr b="1" lang="en" sz="1800">
                <a:solidFill>
                  <a:schemeClr val="dk1"/>
                </a:solidFill>
                <a:latin typeface="Consolas"/>
                <a:ea typeface="Consolas"/>
                <a:cs typeface="Consolas"/>
                <a:sym typeface="Consolas"/>
              </a:rPr>
              <a:t>user_question</a:t>
            </a:r>
            <a:r>
              <a:rPr lang="en" sz="1800">
                <a:solidFill>
                  <a:schemeClr val="dk1"/>
                </a:solidFill>
                <a:latin typeface="Open Sans"/>
                <a:ea typeface="Open Sans"/>
                <a:cs typeface="Open Sans"/>
                <a:sym typeface="Open Sans"/>
              </a:rPr>
              <a:t> string into a list using the </a:t>
            </a:r>
            <a:r>
              <a:rPr b="1" lang="en" sz="1800">
                <a:solidFill>
                  <a:schemeClr val="dk1"/>
                </a:solidFill>
                <a:latin typeface="Consolas"/>
                <a:ea typeface="Consolas"/>
                <a:cs typeface="Consolas"/>
                <a:sym typeface="Consolas"/>
              </a:rPr>
              <a:t>.split()</a:t>
            </a:r>
            <a:r>
              <a:rPr lang="en" sz="1800">
                <a:solidFill>
                  <a:schemeClr val="dk1"/>
                </a:solidFill>
                <a:latin typeface="Open Sans"/>
                <a:ea typeface="Open Sans"/>
                <a:cs typeface="Open Sans"/>
                <a:sym typeface="Open Sans"/>
              </a:rPr>
              <a:t> method. You can put '  ' inside </a:t>
            </a:r>
            <a:r>
              <a:rPr lang="en" sz="1800">
                <a:solidFill>
                  <a:schemeClr val="dk1"/>
                </a:solidFill>
                <a:latin typeface="Consolas"/>
                <a:ea typeface="Consolas"/>
                <a:cs typeface="Consolas"/>
                <a:sym typeface="Consolas"/>
              </a:rPr>
              <a:t>.split()</a:t>
            </a:r>
            <a:r>
              <a:rPr lang="en" sz="1800">
                <a:solidFill>
                  <a:schemeClr val="dk1"/>
                </a:solidFill>
                <a:latin typeface="Open Sans"/>
                <a:ea typeface="Open Sans"/>
                <a:cs typeface="Open Sans"/>
                <a:sym typeface="Open Sans"/>
              </a:rPr>
              <a:t>. Make sure there is a space between the quotation marks. Save the output to a variable called </a:t>
            </a:r>
            <a:r>
              <a:rPr b="1" lang="en" sz="1800">
                <a:solidFill>
                  <a:schemeClr val="dk1"/>
                </a:solidFill>
                <a:latin typeface="Consolas"/>
                <a:ea typeface="Consolas"/>
                <a:cs typeface="Consolas"/>
                <a:sym typeface="Consolas"/>
              </a:rPr>
              <a:t>word_list</a:t>
            </a:r>
            <a:r>
              <a:rPr lang="en" sz="1800">
                <a:solidFill>
                  <a:schemeClr val="dk1"/>
                </a:solidFill>
                <a:latin typeface="Open Sans"/>
                <a:ea typeface="Open Sans"/>
                <a:cs typeface="Open Sans"/>
                <a:sym typeface="Open Sans"/>
              </a:rPr>
              <a:t>. </a:t>
            </a:r>
            <a:endParaRPr sz="1800">
              <a:latin typeface="Open Sans"/>
              <a:ea typeface="Open Sans"/>
              <a:cs typeface="Open Sans"/>
              <a:sym typeface="Open Sans"/>
            </a:endParaRPr>
          </a:p>
        </p:txBody>
      </p:sp>
      <p:grpSp>
        <p:nvGrpSpPr>
          <p:cNvPr id="724" name="Google Shape;724;p83"/>
          <p:cNvGrpSpPr/>
          <p:nvPr/>
        </p:nvGrpSpPr>
        <p:grpSpPr>
          <a:xfrm>
            <a:off x="335317" y="1606805"/>
            <a:ext cx="8310319" cy="3082889"/>
            <a:chOff x="1408492" y="3708292"/>
            <a:chExt cx="5412478" cy="2509883"/>
          </a:xfrm>
        </p:grpSpPr>
        <p:grpSp>
          <p:nvGrpSpPr>
            <p:cNvPr id="725" name="Google Shape;725;p83"/>
            <p:cNvGrpSpPr/>
            <p:nvPr/>
          </p:nvGrpSpPr>
          <p:grpSpPr>
            <a:xfrm>
              <a:off x="1408492" y="3708292"/>
              <a:ext cx="5412478" cy="2457362"/>
              <a:chOff x="1248950" y="4479490"/>
              <a:chExt cx="6322250" cy="2903996"/>
            </a:xfrm>
          </p:grpSpPr>
          <p:grpSp>
            <p:nvGrpSpPr>
              <p:cNvPr id="726" name="Google Shape;726;p83"/>
              <p:cNvGrpSpPr/>
              <p:nvPr/>
            </p:nvGrpSpPr>
            <p:grpSpPr>
              <a:xfrm>
                <a:off x="1248950" y="4479490"/>
                <a:ext cx="6322250" cy="2903996"/>
                <a:chOff x="1248950" y="4479490"/>
                <a:chExt cx="6322250" cy="2903996"/>
              </a:xfrm>
            </p:grpSpPr>
            <p:sp>
              <p:nvSpPr>
                <p:cNvPr id="727" name="Google Shape;727;p83"/>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3"/>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3"/>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83"/>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3"/>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3"/>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83"/>
            <p:cNvGrpSpPr/>
            <p:nvPr/>
          </p:nvGrpSpPr>
          <p:grpSpPr>
            <a:xfrm>
              <a:off x="1408546" y="3911740"/>
              <a:ext cx="5313600" cy="2306435"/>
              <a:chOff x="1410875" y="2582309"/>
              <a:chExt cx="5207880" cy="2767500"/>
            </a:xfrm>
          </p:grpSpPr>
          <p:sp>
            <p:nvSpPr>
              <p:cNvPr id="734" name="Google Shape;734;p83"/>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word_list = user_question.</a:t>
                </a:r>
                <a:r>
                  <a:rPr lang="en" sz="1600">
                    <a:solidFill>
                      <a:srgbClr val="FF00FF"/>
                    </a:solidFill>
                    <a:latin typeface="Consolas"/>
                    <a:ea typeface="Consolas"/>
                    <a:cs typeface="Consolas"/>
                    <a:sym typeface="Consolas"/>
                  </a:rPr>
                  <a:t>split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 '</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p:txBody>
          </p:sp>
          <p:sp>
            <p:nvSpPr>
              <p:cNvPr id="735" name="Google Shape;735;p83"/>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84"/>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sp>
        <p:nvSpPr>
          <p:cNvPr id="741" name="Google Shape;741;p84"/>
          <p:cNvSpPr txBox="1"/>
          <p:nvPr/>
        </p:nvSpPr>
        <p:spPr>
          <a:xfrm>
            <a:off x="288300" y="4824325"/>
            <a:ext cx="8567400" cy="18777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On </a:t>
            </a:r>
            <a:r>
              <a:rPr b="1" lang="en" sz="1800">
                <a:solidFill>
                  <a:schemeClr val="dk1"/>
                </a:solidFill>
                <a:latin typeface="Open Sans"/>
                <a:ea typeface="Open Sans"/>
                <a:cs typeface="Open Sans"/>
                <a:sym typeface="Open Sans"/>
              </a:rPr>
              <a:t>Line 18</a:t>
            </a:r>
            <a:r>
              <a:rPr lang="en" sz="1800">
                <a:solidFill>
                  <a:schemeClr val="dk1"/>
                </a:solidFill>
                <a:latin typeface="Open Sans"/>
                <a:ea typeface="Open Sans"/>
                <a:cs typeface="Open Sans"/>
                <a:sym typeface="Open Sans"/>
              </a:rPr>
              <a:t>, </a:t>
            </a:r>
            <a:r>
              <a:rPr lang="en" sz="1800">
                <a:solidFill>
                  <a:schemeClr val="dk1"/>
                </a:solidFill>
                <a:latin typeface="Open Sans"/>
                <a:ea typeface="Open Sans"/>
                <a:cs typeface="Open Sans"/>
                <a:sym typeface="Open Sans"/>
              </a:rPr>
              <a:t>create a variable called </a:t>
            </a:r>
            <a:r>
              <a:rPr b="1" lang="en" sz="1800">
                <a:solidFill>
                  <a:schemeClr val="dk1"/>
                </a:solidFill>
                <a:latin typeface="Consolas"/>
                <a:ea typeface="Consolas"/>
                <a:cs typeface="Consolas"/>
                <a:sym typeface="Consolas"/>
              </a:rPr>
              <a:t>random_word</a:t>
            </a:r>
            <a:r>
              <a:rPr lang="en" sz="1800">
                <a:solidFill>
                  <a:schemeClr val="dk1"/>
                </a:solidFill>
                <a:latin typeface="Open Sans"/>
                <a:ea typeface="Open Sans"/>
                <a:cs typeface="Open Sans"/>
                <a:sym typeface="Open Sans"/>
              </a:rPr>
              <a:t>. Set it equal to a random word from the word list, using the </a:t>
            </a:r>
            <a:r>
              <a:rPr b="1" lang="en" sz="1800">
                <a:solidFill>
                  <a:schemeClr val="dk1"/>
                </a:solidFill>
                <a:latin typeface="Consolas"/>
                <a:ea typeface="Consolas"/>
                <a:cs typeface="Consolas"/>
                <a:sym typeface="Consolas"/>
              </a:rPr>
              <a:t>random.choice()</a:t>
            </a:r>
            <a:r>
              <a:rPr lang="en" sz="1800">
                <a:solidFill>
                  <a:schemeClr val="dk1"/>
                </a:solidFill>
                <a:latin typeface="Open Sans"/>
                <a:ea typeface="Open Sans"/>
                <a:cs typeface="Open Sans"/>
                <a:sym typeface="Open Sans"/>
              </a:rPr>
              <a:t> method. </a:t>
            </a:r>
            <a:endParaRPr sz="1800">
              <a:solidFill>
                <a:schemeClr val="dk1"/>
              </a:solidFill>
              <a:latin typeface="Open Sans"/>
              <a:ea typeface="Open Sans"/>
              <a:cs typeface="Open Sans"/>
              <a:sym typeface="Open Sans"/>
            </a:endParaRPr>
          </a:p>
        </p:txBody>
      </p:sp>
      <p:grpSp>
        <p:nvGrpSpPr>
          <p:cNvPr id="742" name="Google Shape;742;p84"/>
          <p:cNvGrpSpPr/>
          <p:nvPr/>
        </p:nvGrpSpPr>
        <p:grpSpPr>
          <a:xfrm>
            <a:off x="335317" y="1606805"/>
            <a:ext cx="8310319" cy="3082889"/>
            <a:chOff x="1408492" y="3708292"/>
            <a:chExt cx="5412478" cy="2509883"/>
          </a:xfrm>
        </p:grpSpPr>
        <p:grpSp>
          <p:nvGrpSpPr>
            <p:cNvPr id="743" name="Google Shape;743;p84"/>
            <p:cNvGrpSpPr/>
            <p:nvPr/>
          </p:nvGrpSpPr>
          <p:grpSpPr>
            <a:xfrm>
              <a:off x="1408492" y="3708292"/>
              <a:ext cx="5412478" cy="2457362"/>
              <a:chOff x="1248950" y="4479490"/>
              <a:chExt cx="6322250" cy="2903996"/>
            </a:xfrm>
          </p:grpSpPr>
          <p:grpSp>
            <p:nvGrpSpPr>
              <p:cNvPr id="744" name="Google Shape;744;p84"/>
              <p:cNvGrpSpPr/>
              <p:nvPr/>
            </p:nvGrpSpPr>
            <p:grpSpPr>
              <a:xfrm>
                <a:off x="1248950" y="4479490"/>
                <a:ext cx="6322250" cy="2903996"/>
                <a:chOff x="1248950" y="4479490"/>
                <a:chExt cx="6322250" cy="2903996"/>
              </a:xfrm>
            </p:grpSpPr>
            <p:sp>
              <p:nvSpPr>
                <p:cNvPr id="745" name="Google Shape;745;p84"/>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4"/>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4"/>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84"/>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4"/>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4"/>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84"/>
            <p:cNvGrpSpPr/>
            <p:nvPr/>
          </p:nvGrpSpPr>
          <p:grpSpPr>
            <a:xfrm>
              <a:off x="1408546" y="3911740"/>
              <a:ext cx="5313600" cy="2306435"/>
              <a:chOff x="1410875" y="2582309"/>
              <a:chExt cx="5207880" cy="2767500"/>
            </a:xfrm>
          </p:grpSpPr>
          <p:sp>
            <p:nvSpPr>
              <p:cNvPr id="752" name="Google Shape;752;p84"/>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word_list = user_question.</a:t>
                </a:r>
                <a:r>
                  <a:rPr lang="en" sz="1600">
                    <a:solidFill>
                      <a:srgbClr val="FF00FF"/>
                    </a:solidFill>
                    <a:latin typeface="Consolas"/>
                    <a:ea typeface="Consolas"/>
                    <a:cs typeface="Consolas"/>
                    <a:sym typeface="Consolas"/>
                  </a:rPr>
                  <a:t>split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 '</a:t>
                </a:r>
                <a:r>
                  <a:rPr lang="en" sz="1600">
                    <a:solidFill>
                      <a:srgbClr val="FFFFFF"/>
                    </a:solidFill>
                    <a:latin typeface="Consolas"/>
                    <a:ea typeface="Consolas"/>
                    <a:cs typeface="Consolas"/>
                    <a:sym typeface="Consolas"/>
                  </a:rPr>
                  <a:t>)</a:t>
                </a:r>
                <a:endParaRPr sz="1600">
                  <a:solidFill>
                    <a:srgbClr val="1155CC"/>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random_word = random.</a:t>
                </a:r>
                <a:r>
                  <a:rPr lang="en" sz="1600">
                    <a:solidFill>
                      <a:srgbClr val="FF00FF"/>
                    </a:solidFill>
                    <a:latin typeface="Consolas"/>
                    <a:ea typeface="Consolas"/>
                    <a:cs typeface="Consolas"/>
                    <a:sym typeface="Consolas"/>
                  </a:rPr>
                  <a:t>choice</a:t>
                </a:r>
                <a:r>
                  <a:rPr lang="en" sz="1600">
                    <a:solidFill>
                      <a:srgbClr val="FFFFFF"/>
                    </a:solidFill>
                    <a:latin typeface="Consolas"/>
                    <a:ea typeface="Consolas"/>
                    <a:cs typeface="Consolas"/>
                    <a:sym typeface="Consolas"/>
                  </a:rPr>
                  <a:t>(word_list)</a:t>
                </a:r>
                <a:endParaRPr sz="1600">
                  <a:solidFill>
                    <a:srgbClr val="FFFFFF"/>
                  </a:solidFill>
                  <a:latin typeface="Consolas"/>
                  <a:ea typeface="Consolas"/>
                  <a:cs typeface="Consolas"/>
                  <a:sym typeface="Consolas"/>
                </a:endParaRPr>
              </a:p>
            </p:txBody>
          </p:sp>
          <p:sp>
            <p:nvSpPr>
              <p:cNvPr id="753" name="Google Shape;753;p84"/>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85"/>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sp>
        <p:nvSpPr>
          <p:cNvPr id="759" name="Google Shape;759;p85"/>
          <p:cNvSpPr txBox="1"/>
          <p:nvPr/>
        </p:nvSpPr>
        <p:spPr>
          <a:xfrm>
            <a:off x="288300" y="4824325"/>
            <a:ext cx="8567400" cy="18777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On </a:t>
            </a:r>
            <a:r>
              <a:rPr b="1" lang="en" sz="1800">
                <a:solidFill>
                  <a:schemeClr val="dk1"/>
                </a:solidFill>
                <a:latin typeface="Open Sans"/>
                <a:ea typeface="Open Sans"/>
                <a:cs typeface="Open Sans"/>
                <a:sym typeface="Open Sans"/>
              </a:rPr>
              <a:t>Line 19</a:t>
            </a:r>
            <a:r>
              <a:rPr lang="en" sz="1800">
                <a:solidFill>
                  <a:schemeClr val="dk1"/>
                </a:solidFill>
                <a:latin typeface="Open Sans"/>
                <a:ea typeface="Open Sans"/>
                <a:cs typeface="Open Sans"/>
                <a:sym typeface="Open Sans"/>
              </a:rPr>
              <a:t>, call the</a:t>
            </a:r>
            <a:r>
              <a:rPr b="1" lang="en" sz="1800">
                <a:solidFill>
                  <a:schemeClr val="dk1"/>
                </a:solidFill>
                <a:latin typeface="Consolas"/>
                <a:ea typeface="Consolas"/>
                <a:cs typeface="Consolas"/>
                <a:sym typeface="Consolas"/>
              </a:rPr>
              <a:t> make_sentence_with_start()</a:t>
            </a:r>
            <a:r>
              <a:rPr lang="en" sz="1800">
                <a:solidFill>
                  <a:schemeClr val="dk1"/>
                </a:solidFill>
                <a:latin typeface="Open Sans"/>
                <a:ea typeface="Open Sans"/>
                <a:cs typeface="Open Sans"/>
                <a:sym typeface="Open Sans"/>
              </a:rPr>
              <a:t> method on </a:t>
            </a:r>
            <a:r>
              <a:rPr b="1" lang="en" sz="1800">
                <a:solidFill>
                  <a:schemeClr val="dk1"/>
                </a:solidFill>
                <a:latin typeface="Consolas"/>
                <a:ea typeface="Consolas"/>
                <a:cs typeface="Consolas"/>
                <a:sym typeface="Consolas"/>
              </a:rPr>
              <a:t>text_model</a:t>
            </a:r>
            <a:r>
              <a:rPr lang="en" sz="1800">
                <a:solidFill>
                  <a:schemeClr val="dk1"/>
                </a:solidFill>
                <a:latin typeface="Open Sans"/>
                <a:ea typeface="Open Sans"/>
                <a:cs typeface="Open Sans"/>
                <a:sym typeface="Open Sans"/>
              </a:rPr>
              <a:t>. Save the output to </a:t>
            </a:r>
            <a:r>
              <a:rPr b="1" lang="en" sz="1800">
                <a:solidFill>
                  <a:schemeClr val="dk1"/>
                </a:solidFill>
                <a:latin typeface="Consolas"/>
                <a:ea typeface="Consolas"/>
                <a:cs typeface="Consolas"/>
                <a:sym typeface="Consolas"/>
              </a:rPr>
              <a:t>bot_answer</a:t>
            </a:r>
            <a:r>
              <a:rPr lang="en" sz="1800">
                <a:solidFill>
                  <a:schemeClr val="dk1"/>
                </a:solidFill>
                <a:latin typeface="Open Sans"/>
                <a:ea typeface="Open Sans"/>
                <a:cs typeface="Open Sans"/>
                <a:sym typeface="Open Sans"/>
              </a:rPr>
              <a:t>. . </a:t>
            </a:r>
            <a:endParaRPr sz="1800">
              <a:solidFill>
                <a:schemeClr val="dk1"/>
              </a:solidFill>
              <a:latin typeface="Open Sans"/>
              <a:ea typeface="Open Sans"/>
              <a:cs typeface="Open Sans"/>
              <a:sym typeface="Open Sans"/>
            </a:endParaRPr>
          </a:p>
        </p:txBody>
      </p:sp>
      <p:grpSp>
        <p:nvGrpSpPr>
          <p:cNvPr id="760" name="Google Shape;760;p85"/>
          <p:cNvGrpSpPr/>
          <p:nvPr/>
        </p:nvGrpSpPr>
        <p:grpSpPr>
          <a:xfrm>
            <a:off x="335317" y="1606805"/>
            <a:ext cx="8310319" cy="3082889"/>
            <a:chOff x="1408492" y="3708292"/>
            <a:chExt cx="5412478" cy="2509883"/>
          </a:xfrm>
        </p:grpSpPr>
        <p:grpSp>
          <p:nvGrpSpPr>
            <p:cNvPr id="761" name="Google Shape;761;p85"/>
            <p:cNvGrpSpPr/>
            <p:nvPr/>
          </p:nvGrpSpPr>
          <p:grpSpPr>
            <a:xfrm>
              <a:off x="1408492" y="3708292"/>
              <a:ext cx="5412478" cy="2457362"/>
              <a:chOff x="1248950" y="4479490"/>
              <a:chExt cx="6322250" cy="2903996"/>
            </a:xfrm>
          </p:grpSpPr>
          <p:grpSp>
            <p:nvGrpSpPr>
              <p:cNvPr id="762" name="Google Shape;762;p85"/>
              <p:cNvGrpSpPr/>
              <p:nvPr/>
            </p:nvGrpSpPr>
            <p:grpSpPr>
              <a:xfrm>
                <a:off x="1248950" y="4479490"/>
                <a:ext cx="6322250" cy="2903996"/>
                <a:chOff x="1248950" y="4479490"/>
                <a:chExt cx="6322250" cy="2903996"/>
              </a:xfrm>
            </p:grpSpPr>
            <p:sp>
              <p:nvSpPr>
                <p:cNvPr id="763" name="Google Shape;763;p85"/>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5"/>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5"/>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8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85"/>
            <p:cNvGrpSpPr/>
            <p:nvPr/>
          </p:nvGrpSpPr>
          <p:grpSpPr>
            <a:xfrm>
              <a:off x="1408546" y="3911740"/>
              <a:ext cx="5313600" cy="2306435"/>
              <a:chOff x="1410875" y="2582309"/>
              <a:chExt cx="5207880" cy="2767500"/>
            </a:xfrm>
          </p:grpSpPr>
          <p:sp>
            <p:nvSpPr>
              <p:cNvPr id="770" name="Google Shape;770;p85"/>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word_list = user_question.</a:t>
                </a:r>
                <a:r>
                  <a:rPr lang="en" sz="1600">
                    <a:solidFill>
                      <a:srgbClr val="FF00FF"/>
                    </a:solidFill>
                    <a:latin typeface="Consolas"/>
                    <a:ea typeface="Consolas"/>
                    <a:cs typeface="Consolas"/>
                    <a:sym typeface="Consolas"/>
                  </a:rPr>
                  <a:t>split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 '</a:t>
                </a:r>
                <a:r>
                  <a:rPr lang="en" sz="1600">
                    <a:solidFill>
                      <a:srgbClr val="FFFFFF"/>
                    </a:solidFill>
                    <a:latin typeface="Consolas"/>
                    <a:ea typeface="Consolas"/>
                    <a:cs typeface="Consolas"/>
                    <a:sym typeface="Consolas"/>
                  </a:rPr>
                  <a:t>)</a:t>
                </a:r>
                <a:endParaRPr sz="16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random_word = random.</a:t>
                </a:r>
                <a:r>
                  <a:rPr lang="en" sz="1600">
                    <a:solidFill>
                      <a:srgbClr val="FF00FF"/>
                    </a:solidFill>
                    <a:latin typeface="Consolas"/>
                    <a:ea typeface="Consolas"/>
                    <a:cs typeface="Consolas"/>
                    <a:sym typeface="Consolas"/>
                  </a:rPr>
                  <a:t>choice</a:t>
                </a:r>
                <a:r>
                  <a:rPr lang="en" sz="1600">
                    <a:solidFill>
                      <a:srgbClr val="FFFFFF"/>
                    </a:solidFill>
                    <a:latin typeface="Consolas"/>
                    <a:ea typeface="Consolas"/>
                    <a:cs typeface="Consolas"/>
                    <a:sym typeface="Consolas"/>
                  </a:rPr>
                  <a:t>(word_list)</a:t>
                </a:r>
                <a:endParaRPr sz="1600">
                  <a:solidFill>
                    <a:srgbClr val="1155CC"/>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bot_answer = text_model.</a:t>
                </a:r>
                <a:r>
                  <a:rPr lang="en" sz="1600">
                    <a:solidFill>
                      <a:srgbClr val="FF00FF"/>
                    </a:solidFill>
                    <a:latin typeface="Consolas"/>
                    <a:ea typeface="Consolas"/>
                    <a:cs typeface="Consolas"/>
                    <a:sym typeface="Consolas"/>
                  </a:rPr>
                  <a:t>make_sentence_with_start</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p:txBody>
          </p:sp>
          <p:sp>
            <p:nvSpPr>
              <p:cNvPr id="771" name="Google Shape;771;p85"/>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86"/>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sp>
        <p:nvSpPr>
          <p:cNvPr id="777" name="Google Shape;777;p86"/>
          <p:cNvSpPr txBox="1"/>
          <p:nvPr/>
        </p:nvSpPr>
        <p:spPr>
          <a:xfrm>
            <a:off x="288300" y="4824325"/>
            <a:ext cx="8567400" cy="18777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chemeClr val="dk1"/>
              </a:buClr>
              <a:buSzPts val="2000"/>
              <a:buFont typeface="Open Sans"/>
              <a:buAutoNum type="arabicPeriod" startAt="5"/>
            </a:pPr>
            <a:r>
              <a:rPr lang="en" sz="2000">
                <a:solidFill>
                  <a:schemeClr val="dk1"/>
                </a:solidFill>
                <a:latin typeface="Open Sans"/>
                <a:ea typeface="Open Sans"/>
                <a:cs typeface="Open Sans"/>
                <a:sym typeface="Open Sans"/>
              </a:rPr>
              <a:t>Still on </a:t>
            </a:r>
            <a:r>
              <a:rPr b="1" lang="en" sz="2000">
                <a:solidFill>
                  <a:schemeClr val="dk1"/>
                </a:solidFill>
                <a:latin typeface="Open Sans"/>
                <a:ea typeface="Open Sans"/>
                <a:cs typeface="Open Sans"/>
                <a:sym typeface="Open Sans"/>
              </a:rPr>
              <a:t>Line 19</a:t>
            </a:r>
            <a:r>
              <a:rPr lang="en" sz="2000">
                <a:solidFill>
                  <a:schemeClr val="dk1"/>
                </a:solidFill>
                <a:latin typeface="Open Sans"/>
                <a:ea typeface="Open Sans"/>
                <a:cs typeface="Open Sans"/>
                <a:sym typeface="Open Sans"/>
              </a:rPr>
              <a:t>, we're going to add 2 parameters (inputs) to </a:t>
            </a:r>
            <a:r>
              <a:rPr b="1" lang="en" sz="2000">
                <a:solidFill>
                  <a:schemeClr val="dk1"/>
                </a:solidFill>
                <a:latin typeface="Consolas"/>
                <a:ea typeface="Consolas"/>
                <a:cs typeface="Consolas"/>
                <a:sym typeface="Consolas"/>
              </a:rPr>
              <a:t>make_sentence_with_start()</a:t>
            </a:r>
            <a:r>
              <a:rPr lang="en" sz="2000">
                <a:solidFill>
                  <a:schemeClr val="dk1"/>
                </a:solidFill>
                <a:latin typeface="Open Sans"/>
                <a:ea typeface="Open Sans"/>
                <a:cs typeface="Open Sans"/>
                <a:sym typeface="Open Sans"/>
              </a:rPr>
              <a:t>:  </a:t>
            </a:r>
            <a:r>
              <a:rPr b="1" lang="en" sz="2000">
                <a:solidFill>
                  <a:schemeClr val="dk1"/>
                </a:solidFill>
                <a:latin typeface="Consolas"/>
                <a:ea typeface="Consolas"/>
                <a:cs typeface="Consolas"/>
                <a:sym typeface="Consolas"/>
              </a:rPr>
              <a:t>random_word</a:t>
            </a:r>
            <a:r>
              <a:rPr lang="en" sz="2000">
                <a:solidFill>
                  <a:schemeClr val="dk1"/>
                </a:solidFill>
                <a:latin typeface="Courier New"/>
                <a:ea typeface="Courier New"/>
                <a:cs typeface="Courier New"/>
                <a:sym typeface="Courier New"/>
              </a:rPr>
              <a:t>, </a:t>
            </a:r>
            <a:r>
              <a:rPr b="1" lang="en" sz="2000">
                <a:solidFill>
                  <a:schemeClr val="dk1"/>
                </a:solidFill>
                <a:latin typeface="Consolas"/>
                <a:ea typeface="Consolas"/>
                <a:cs typeface="Consolas"/>
                <a:sym typeface="Consolas"/>
              </a:rPr>
              <a:t>strict=False </a:t>
            </a:r>
            <a:br>
              <a:rPr b="1" lang="en" sz="2000">
                <a:solidFill>
                  <a:schemeClr val="dk1"/>
                </a:solidFill>
                <a:latin typeface="Consolas"/>
                <a:ea typeface="Consolas"/>
                <a:cs typeface="Consolas"/>
                <a:sym typeface="Consolas"/>
              </a:rPr>
            </a:br>
            <a:endParaRPr b="1" sz="2000">
              <a:solidFill>
                <a:schemeClr val="dk1"/>
              </a:solidFill>
              <a:latin typeface="Consolas"/>
              <a:ea typeface="Consolas"/>
              <a:cs typeface="Consolas"/>
              <a:sym typeface="Consolas"/>
            </a:endParaRPr>
          </a:p>
          <a:p>
            <a:pPr indent="-355600" lvl="0" marL="457200" rtl="0" algn="l">
              <a:spcBef>
                <a:spcPts val="0"/>
              </a:spcBef>
              <a:spcAft>
                <a:spcPts val="0"/>
              </a:spcAft>
              <a:buClr>
                <a:schemeClr val="dk1"/>
              </a:buClr>
              <a:buSzPts val="2000"/>
              <a:buFont typeface="Open Sans"/>
              <a:buAutoNum type="arabicPeriod" startAt="5"/>
            </a:pPr>
            <a:r>
              <a:rPr lang="en" sz="2000">
                <a:solidFill>
                  <a:schemeClr val="dk1"/>
                </a:solidFill>
                <a:latin typeface="Open Sans"/>
                <a:ea typeface="Open Sans"/>
                <a:cs typeface="Open Sans"/>
                <a:sym typeface="Open Sans"/>
              </a:rPr>
              <a:t>On </a:t>
            </a:r>
            <a:r>
              <a:rPr b="1" lang="en" sz="2000">
                <a:solidFill>
                  <a:schemeClr val="dk1"/>
                </a:solidFill>
                <a:latin typeface="Open Sans"/>
                <a:ea typeface="Open Sans"/>
                <a:cs typeface="Open Sans"/>
                <a:sym typeface="Open Sans"/>
              </a:rPr>
              <a:t>Line 21</a:t>
            </a:r>
            <a:r>
              <a:rPr lang="en" sz="2000">
                <a:solidFill>
                  <a:schemeClr val="dk1"/>
                </a:solidFill>
                <a:latin typeface="Open Sans"/>
                <a:ea typeface="Open Sans"/>
                <a:cs typeface="Open Sans"/>
                <a:sym typeface="Open Sans"/>
              </a:rPr>
              <a:t>, return </a:t>
            </a:r>
            <a:r>
              <a:rPr b="1" lang="en" sz="2000">
                <a:solidFill>
                  <a:schemeClr val="dk1"/>
                </a:solidFill>
                <a:latin typeface="Consolas"/>
                <a:ea typeface="Consolas"/>
                <a:cs typeface="Consolas"/>
                <a:sym typeface="Consolas"/>
              </a:rPr>
              <a:t>bot_answer</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p:txBody>
      </p:sp>
      <p:grpSp>
        <p:nvGrpSpPr>
          <p:cNvPr id="778" name="Google Shape;778;p86"/>
          <p:cNvGrpSpPr/>
          <p:nvPr/>
        </p:nvGrpSpPr>
        <p:grpSpPr>
          <a:xfrm>
            <a:off x="335317" y="1606805"/>
            <a:ext cx="8310319" cy="3082889"/>
            <a:chOff x="1408492" y="3708292"/>
            <a:chExt cx="5412478" cy="2509883"/>
          </a:xfrm>
        </p:grpSpPr>
        <p:grpSp>
          <p:nvGrpSpPr>
            <p:cNvPr id="779" name="Google Shape;779;p86"/>
            <p:cNvGrpSpPr/>
            <p:nvPr/>
          </p:nvGrpSpPr>
          <p:grpSpPr>
            <a:xfrm>
              <a:off x="1408492" y="3708292"/>
              <a:ext cx="5412478" cy="2457362"/>
              <a:chOff x="1248950" y="4479490"/>
              <a:chExt cx="6322250" cy="2903996"/>
            </a:xfrm>
          </p:grpSpPr>
          <p:grpSp>
            <p:nvGrpSpPr>
              <p:cNvPr id="780" name="Google Shape;780;p86"/>
              <p:cNvGrpSpPr/>
              <p:nvPr/>
            </p:nvGrpSpPr>
            <p:grpSpPr>
              <a:xfrm>
                <a:off x="1248950" y="4479490"/>
                <a:ext cx="6322250" cy="2903996"/>
                <a:chOff x="1248950" y="4479490"/>
                <a:chExt cx="6322250" cy="2903996"/>
              </a:xfrm>
            </p:grpSpPr>
            <p:sp>
              <p:nvSpPr>
                <p:cNvPr id="781" name="Google Shape;781;p86"/>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6"/>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6"/>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86"/>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6"/>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6"/>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86"/>
            <p:cNvGrpSpPr/>
            <p:nvPr/>
          </p:nvGrpSpPr>
          <p:grpSpPr>
            <a:xfrm>
              <a:off x="1408546" y="3911740"/>
              <a:ext cx="5313600" cy="2306435"/>
              <a:chOff x="1410875" y="2582309"/>
              <a:chExt cx="5207880" cy="2767500"/>
            </a:xfrm>
          </p:grpSpPr>
          <p:sp>
            <p:nvSpPr>
              <p:cNvPr id="788" name="Google Shape;788;p86"/>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word_list = user_question.</a:t>
                </a:r>
                <a:r>
                  <a:rPr lang="en" sz="1600">
                    <a:solidFill>
                      <a:srgbClr val="FF00FF"/>
                    </a:solidFill>
                    <a:latin typeface="Consolas"/>
                    <a:ea typeface="Consolas"/>
                    <a:cs typeface="Consolas"/>
                    <a:sym typeface="Consolas"/>
                  </a:rPr>
                  <a:t>split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 '</a:t>
                </a:r>
                <a:r>
                  <a:rPr lang="en" sz="1600">
                    <a:solidFill>
                      <a:srgbClr val="FFFFFF"/>
                    </a:solidFill>
                    <a:latin typeface="Consolas"/>
                    <a:ea typeface="Consolas"/>
                    <a:cs typeface="Consolas"/>
                    <a:sym typeface="Consolas"/>
                  </a:rPr>
                  <a:t>)</a:t>
                </a:r>
                <a:endParaRPr sz="16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random_word = random.</a:t>
                </a:r>
                <a:r>
                  <a:rPr lang="en" sz="1600">
                    <a:solidFill>
                      <a:srgbClr val="FF00FF"/>
                    </a:solidFill>
                    <a:latin typeface="Consolas"/>
                    <a:ea typeface="Consolas"/>
                    <a:cs typeface="Consolas"/>
                    <a:sym typeface="Consolas"/>
                  </a:rPr>
                  <a:t>choice</a:t>
                </a:r>
                <a:r>
                  <a:rPr lang="en" sz="1600">
                    <a:solidFill>
                      <a:srgbClr val="FFFFFF"/>
                    </a:solidFill>
                    <a:latin typeface="Consolas"/>
                    <a:ea typeface="Consolas"/>
                    <a:cs typeface="Consolas"/>
                    <a:sym typeface="Consolas"/>
                  </a:rPr>
                  <a:t>(word_list)</a:t>
                </a:r>
                <a:endParaRPr sz="16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text_model.</a:t>
                </a:r>
                <a:r>
                  <a:rPr lang="en" sz="1600">
                    <a:solidFill>
                      <a:srgbClr val="FF00FF"/>
                    </a:solidFill>
                    <a:latin typeface="Consolas"/>
                    <a:ea typeface="Consolas"/>
                    <a:cs typeface="Consolas"/>
                    <a:sym typeface="Consolas"/>
                  </a:rPr>
                  <a:t>make_sentence_with_start</a:t>
                </a:r>
                <a:r>
                  <a:rPr lang="en" sz="1600">
                    <a:solidFill>
                      <a:srgbClr val="FFFFFF"/>
                    </a:solidFill>
                    <a:latin typeface="Consolas"/>
                    <a:ea typeface="Consolas"/>
                    <a:cs typeface="Consolas"/>
                    <a:sym typeface="Consolas"/>
                  </a:rPr>
                  <a:t>(random_word, strict=</a:t>
                </a:r>
                <a:r>
                  <a:rPr lang="en" sz="1600">
                    <a:solidFill>
                      <a:srgbClr val="4A86E8"/>
                    </a:solidFill>
                    <a:latin typeface="Consolas"/>
                    <a:ea typeface="Consolas"/>
                    <a:cs typeface="Consolas"/>
                    <a:sym typeface="Consolas"/>
                  </a:rPr>
                  <a:t>False</a:t>
                </a:r>
                <a:r>
                  <a:rPr lang="en" sz="1600">
                    <a:solidFill>
                      <a:srgbClr val="FFFFFF"/>
                    </a:solidFill>
                    <a:latin typeface="Consolas"/>
                    <a:ea typeface="Consolas"/>
                    <a:cs typeface="Consolas"/>
                    <a:sym typeface="Consolas"/>
                  </a:rPr>
                  <a:t>)</a:t>
                </a:r>
                <a:endParaRPr sz="16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4A86E8"/>
                    </a:solidFill>
                    <a:latin typeface="Consolas"/>
                    <a:ea typeface="Consolas"/>
                    <a:cs typeface="Consolas"/>
                    <a:sym typeface="Consolas"/>
                  </a:rPr>
                  <a:t>return</a:t>
                </a:r>
                <a:r>
                  <a:rPr lang="en" sz="1600">
                    <a:solidFill>
                      <a:srgbClr val="FFFFFF"/>
                    </a:solidFill>
                    <a:latin typeface="Consolas"/>
                    <a:ea typeface="Consolas"/>
                    <a:cs typeface="Consolas"/>
                    <a:sym typeface="Consolas"/>
                  </a:rPr>
                  <a:t> bot_answer</a:t>
                </a:r>
                <a:endParaRPr sz="1600">
                  <a:solidFill>
                    <a:srgbClr val="FFFFFF"/>
                  </a:solidFill>
                  <a:latin typeface="Consolas"/>
                  <a:ea typeface="Consolas"/>
                  <a:cs typeface="Consolas"/>
                  <a:sym typeface="Consolas"/>
                </a:endParaRPr>
              </a:p>
            </p:txBody>
          </p:sp>
          <p:sp>
            <p:nvSpPr>
              <p:cNvPr id="789" name="Google Shape;789;p86"/>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21</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87"/>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sp>
        <p:nvSpPr>
          <p:cNvPr id="795" name="Google Shape;795;p87"/>
          <p:cNvSpPr txBox="1"/>
          <p:nvPr/>
        </p:nvSpPr>
        <p:spPr>
          <a:xfrm>
            <a:off x="152400" y="3352600"/>
            <a:ext cx="8839200" cy="33612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800">
                <a:latin typeface="Open Sans"/>
                <a:ea typeface="Open Sans"/>
                <a:cs typeface="Open Sans"/>
                <a:sym typeface="Open Sans"/>
              </a:rPr>
              <a:t>Woah! What did we just do?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Char char="●"/>
            </a:pPr>
            <a:r>
              <a:rPr lang="en" sz="1800">
                <a:latin typeface="Open Sans"/>
                <a:ea typeface="Open Sans"/>
                <a:cs typeface="Open Sans"/>
                <a:sym typeface="Open Sans"/>
              </a:rPr>
              <a:t>We used a function from Markovify called </a:t>
            </a:r>
            <a:r>
              <a:rPr b="1" lang="en" sz="1800">
                <a:latin typeface="Consolas"/>
                <a:ea typeface="Consolas"/>
                <a:cs typeface="Consolas"/>
                <a:sym typeface="Consolas"/>
              </a:rPr>
              <a:t>make_sentence_with_start()</a:t>
            </a:r>
            <a:r>
              <a:rPr lang="en" sz="1800">
                <a:latin typeface="Open Sans"/>
                <a:ea typeface="Open Sans"/>
                <a:cs typeface="Open Sans"/>
                <a:sym typeface="Open Sans"/>
              </a:rPr>
              <a:t> and called it on </a:t>
            </a:r>
            <a:r>
              <a:rPr b="1" lang="en" sz="1800">
                <a:latin typeface="Consolas"/>
                <a:ea typeface="Consolas"/>
                <a:cs typeface="Consolas"/>
                <a:sym typeface="Consolas"/>
              </a:rPr>
              <a:t>text_model</a:t>
            </a:r>
            <a:r>
              <a:rPr lang="en" sz="1800">
                <a:latin typeface="Open Sans"/>
                <a:ea typeface="Open Sans"/>
                <a:cs typeface="Open Sans"/>
                <a:sym typeface="Open Sans"/>
              </a:rPr>
              <a:t>.</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Char char="●"/>
            </a:pPr>
            <a:r>
              <a:rPr b="1" lang="en" sz="1800">
                <a:solidFill>
                  <a:schemeClr val="dk1"/>
                </a:solidFill>
                <a:latin typeface="Consolas"/>
                <a:ea typeface="Consolas"/>
                <a:cs typeface="Consolas"/>
                <a:sym typeface="Consolas"/>
              </a:rPr>
              <a:t>text_model</a:t>
            </a:r>
            <a:r>
              <a:rPr lang="en" sz="1800">
                <a:latin typeface="Open Sans"/>
                <a:ea typeface="Open Sans"/>
                <a:cs typeface="Open Sans"/>
                <a:sym typeface="Open Sans"/>
              </a:rPr>
              <a:t> is the output of feeding our celebrity's Tweets into Markovify.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Char char="●"/>
            </a:pPr>
            <a:r>
              <a:rPr lang="en" sz="1800">
                <a:latin typeface="Open Sans"/>
                <a:ea typeface="Open Sans"/>
                <a:cs typeface="Open Sans"/>
                <a:sym typeface="Open Sans"/>
              </a:rPr>
              <a:t>Now, we're asking Markovify to create a sentence, and we want it to base that sentence on a random word from the user's question. </a:t>
            </a:r>
            <a:endParaRPr sz="1800">
              <a:latin typeface="Open Sans"/>
              <a:ea typeface="Open Sans"/>
              <a:cs typeface="Open Sans"/>
              <a:sym typeface="Open Sans"/>
            </a:endParaRPr>
          </a:p>
        </p:txBody>
      </p:sp>
      <p:pic>
        <p:nvPicPr>
          <p:cNvPr id="796" name="Google Shape;796;p87"/>
          <p:cNvPicPr preferRelativeResize="0"/>
          <p:nvPr/>
        </p:nvPicPr>
        <p:blipFill>
          <a:blip r:embed="rId3">
            <a:alphaModFix/>
          </a:blip>
          <a:stretch>
            <a:fillRect/>
          </a:stretch>
        </p:blipFill>
        <p:spPr>
          <a:xfrm>
            <a:off x="798700" y="1601300"/>
            <a:ext cx="7546600" cy="14467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88"/>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Open Sans"/>
                <a:ea typeface="Open Sans"/>
                <a:cs typeface="Open Sans"/>
                <a:sym typeface="Open Sans"/>
              </a:rPr>
              <a:t>Let's try it out!</a:t>
            </a:r>
            <a:endParaRPr b="1" sz="2800">
              <a:solidFill>
                <a:schemeClr val="lt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89"/>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Try it Out! </a:t>
            </a:r>
            <a:endParaRPr sz="3000"/>
          </a:p>
        </p:txBody>
      </p:sp>
      <p:sp>
        <p:nvSpPr>
          <p:cNvPr id="807" name="Google Shape;807;p89"/>
          <p:cNvSpPr txBox="1"/>
          <p:nvPr/>
        </p:nvSpPr>
        <p:spPr>
          <a:xfrm>
            <a:off x="288300" y="1472150"/>
            <a:ext cx="8567400" cy="5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In the top left hand corner of your browser, click </a:t>
            </a:r>
            <a:r>
              <a:rPr b="1" lang="en" sz="1800">
                <a:solidFill>
                  <a:srgbClr val="5EA5E5"/>
                </a:solidFill>
                <a:latin typeface="Open Sans"/>
                <a:ea typeface="Open Sans"/>
                <a:cs typeface="Open Sans"/>
                <a:sym typeface="Open Sans"/>
              </a:rPr>
              <a:t>Show.</a:t>
            </a:r>
            <a:endParaRPr b="1" sz="1800">
              <a:solidFill>
                <a:srgbClr val="5EA5E5"/>
              </a:solidFill>
              <a:latin typeface="Open Sans"/>
              <a:ea typeface="Open Sans"/>
              <a:cs typeface="Open Sans"/>
              <a:sym typeface="Open Sans"/>
            </a:endParaRPr>
          </a:p>
        </p:txBody>
      </p:sp>
      <p:pic>
        <p:nvPicPr>
          <p:cNvPr id="808" name="Google Shape;808;p89"/>
          <p:cNvPicPr preferRelativeResize="0"/>
          <p:nvPr/>
        </p:nvPicPr>
        <p:blipFill>
          <a:blip r:embed="rId3">
            <a:alphaModFix/>
          </a:blip>
          <a:stretch>
            <a:fillRect/>
          </a:stretch>
        </p:blipFill>
        <p:spPr>
          <a:xfrm>
            <a:off x="1333500" y="4227750"/>
            <a:ext cx="6476999" cy="1934820"/>
          </a:xfrm>
          <a:prstGeom prst="rect">
            <a:avLst/>
          </a:prstGeom>
          <a:noFill/>
          <a:ln cap="flat" cmpd="sng" w="19050">
            <a:solidFill>
              <a:srgbClr val="000000"/>
            </a:solidFill>
            <a:prstDash val="solid"/>
            <a:round/>
            <a:headEnd len="sm" w="sm" type="none"/>
            <a:tailEnd len="sm" w="sm" type="none"/>
          </a:ln>
        </p:spPr>
      </p:pic>
      <p:sp>
        <p:nvSpPr>
          <p:cNvPr id="809" name="Google Shape;809;p89"/>
          <p:cNvSpPr txBox="1"/>
          <p:nvPr/>
        </p:nvSpPr>
        <p:spPr>
          <a:xfrm>
            <a:off x="288325" y="3618150"/>
            <a:ext cx="8567400" cy="5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Try it in the browser tab that opens! </a:t>
            </a:r>
            <a:endParaRPr sz="1800">
              <a:latin typeface="Open Sans"/>
              <a:ea typeface="Open Sans"/>
              <a:cs typeface="Open Sans"/>
              <a:sym typeface="Open Sans"/>
            </a:endParaRPr>
          </a:p>
        </p:txBody>
      </p:sp>
      <p:pic>
        <p:nvPicPr>
          <p:cNvPr id="810" name="Google Shape;810;p89"/>
          <p:cNvPicPr preferRelativeResize="0"/>
          <p:nvPr/>
        </p:nvPicPr>
        <p:blipFill>
          <a:blip r:embed="rId4">
            <a:alphaModFix/>
          </a:blip>
          <a:stretch>
            <a:fillRect/>
          </a:stretch>
        </p:blipFill>
        <p:spPr>
          <a:xfrm>
            <a:off x="2177425" y="2265354"/>
            <a:ext cx="4789150" cy="756175"/>
          </a:xfrm>
          <a:prstGeom prst="rect">
            <a:avLst/>
          </a:prstGeom>
          <a:noFill/>
          <a:ln cap="flat" cmpd="sng" w="19050">
            <a:solidFill>
              <a:srgbClr val="5EA5E5"/>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90"/>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Open Sans"/>
                <a:ea typeface="Open Sans"/>
                <a:cs typeface="Open Sans"/>
                <a:sym typeface="Open Sans"/>
              </a:rPr>
              <a:t>Woah! What went wrong? </a:t>
            </a:r>
            <a:endParaRPr b="1" sz="2800">
              <a:solidFill>
                <a:schemeClr val="lt1"/>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91"/>
          <p:cNvSpPr txBox="1"/>
          <p:nvPr>
            <p:ph type="title"/>
          </p:nvPr>
        </p:nvSpPr>
        <p:spPr>
          <a:xfrm>
            <a:off x="161550"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Woah, what went wrong? </a:t>
            </a:r>
            <a:endParaRPr sz="3000"/>
          </a:p>
        </p:txBody>
      </p:sp>
      <p:sp>
        <p:nvSpPr>
          <p:cNvPr id="821" name="Google Shape;821;p91"/>
          <p:cNvSpPr txBox="1"/>
          <p:nvPr/>
        </p:nvSpPr>
        <p:spPr>
          <a:xfrm>
            <a:off x="288300" y="1573766"/>
            <a:ext cx="8567400" cy="89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Did you get an error? </a:t>
            </a:r>
            <a:endParaRPr sz="1800">
              <a:latin typeface="Open Sans"/>
              <a:ea typeface="Open Sans"/>
              <a:cs typeface="Open Sans"/>
              <a:sym typeface="Open Sans"/>
            </a:endParaRPr>
          </a:p>
        </p:txBody>
      </p:sp>
      <p:sp>
        <p:nvSpPr>
          <p:cNvPr id="822" name="Google Shape;822;p91"/>
          <p:cNvSpPr txBox="1"/>
          <p:nvPr/>
        </p:nvSpPr>
        <p:spPr>
          <a:xfrm>
            <a:off x="288300" y="5133275"/>
            <a:ext cx="8567400" cy="5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Let's investigate! </a:t>
            </a:r>
            <a:endParaRPr sz="1800">
              <a:latin typeface="Open Sans"/>
              <a:ea typeface="Open Sans"/>
              <a:cs typeface="Open Sans"/>
              <a:sym typeface="Open Sans"/>
            </a:endParaRPr>
          </a:p>
        </p:txBody>
      </p:sp>
      <p:pic>
        <p:nvPicPr>
          <p:cNvPr id="823" name="Google Shape;823;p91"/>
          <p:cNvPicPr preferRelativeResize="0"/>
          <p:nvPr/>
        </p:nvPicPr>
        <p:blipFill>
          <a:blip r:embed="rId3">
            <a:alphaModFix/>
          </a:blip>
          <a:stretch>
            <a:fillRect/>
          </a:stretch>
        </p:blipFill>
        <p:spPr>
          <a:xfrm>
            <a:off x="1501785" y="2491958"/>
            <a:ext cx="6140430" cy="24635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317" name="Google Shape;317;p47"/>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318" name="Google Shape;318;p47"/>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319" name="Google Shape;319;p47"/>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320" name="Google Shape;320;p47"/>
          <p:cNvSpPr txBox="1"/>
          <p:nvPr/>
        </p:nvSpPr>
        <p:spPr>
          <a:xfrm>
            <a:off x="1956525" y="2110225"/>
            <a:ext cx="6586200" cy="9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include and work with a Python library</a:t>
            </a:r>
            <a:endParaRPr sz="2400">
              <a:solidFill>
                <a:srgbClr val="353535"/>
              </a:solidFill>
              <a:latin typeface="Open Sans"/>
              <a:ea typeface="Open Sans"/>
              <a:cs typeface="Open Sans"/>
              <a:sym typeface="Open Sans"/>
            </a:endParaRPr>
          </a:p>
        </p:txBody>
      </p:sp>
      <p:sp>
        <p:nvSpPr>
          <p:cNvPr id="321" name="Google Shape;321;p47"/>
          <p:cNvSpPr txBox="1"/>
          <p:nvPr/>
        </p:nvSpPr>
        <p:spPr>
          <a:xfrm>
            <a:off x="1956525" y="3433952"/>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debug your code </a:t>
            </a:r>
            <a:endParaRPr sz="2400">
              <a:solidFill>
                <a:srgbClr val="353535"/>
              </a:solidFill>
              <a:latin typeface="Open Sans"/>
              <a:ea typeface="Open Sans"/>
              <a:cs typeface="Open Sans"/>
              <a:sym typeface="Open Sans"/>
            </a:endParaRPr>
          </a:p>
        </p:txBody>
      </p:sp>
      <p:sp>
        <p:nvSpPr>
          <p:cNvPr id="322" name="Google Shape;322;p47"/>
          <p:cNvSpPr txBox="1"/>
          <p:nvPr/>
        </p:nvSpPr>
        <p:spPr>
          <a:xfrm>
            <a:off x="1956525" y="471917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You'll also review material from the first two workshops! </a:t>
            </a:r>
            <a:endParaRPr sz="2400">
              <a:solidFill>
                <a:srgbClr val="353535"/>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92"/>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investigate. </a:t>
            </a:r>
            <a:endParaRPr sz="3000"/>
          </a:p>
        </p:txBody>
      </p:sp>
      <p:sp>
        <p:nvSpPr>
          <p:cNvPr id="829" name="Google Shape;829;p92"/>
          <p:cNvSpPr txBox="1"/>
          <p:nvPr/>
        </p:nvSpPr>
        <p:spPr>
          <a:xfrm>
            <a:off x="334075" y="3864250"/>
            <a:ext cx="8475900" cy="2540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800">
                <a:latin typeface="Open Sans"/>
                <a:ea typeface="Open Sans"/>
                <a:cs typeface="Open Sans"/>
                <a:sym typeface="Open Sans"/>
              </a:rPr>
              <a:t>When you have bugs in your program, you can investigate by adding </a:t>
            </a:r>
            <a:r>
              <a:rPr b="1" lang="en" sz="1800">
                <a:latin typeface="Consolas"/>
                <a:ea typeface="Consolas"/>
                <a:cs typeface="Consolas"/>
                <a:sym typeface="Consolas"/>
              </a:rPr>
              <a:t>print() </a:t>
            </a:r>
            <a:r>
              <a:rPr lang="en" sz="1800">
                <a:latin typeface="Open Sans"/>
                <a:ea typeface="Open Sans"/>
                <a:cs typeface="Open Sans"/>
                <a:sym typeface="Open Sans"/>
              </a:rPr>
              <a:t>statements. </a:t>
            </a:r>
            <a:endParaRPr sz="1800">
              <a:latin typeface="Open Sans"/>
              <a:ea typeface="Open Sans"/>
              <a:cs typeface="Open Sans"/>
              <a:sym typeface="Open Sans"/>
            </a:endParaRPr>
          </a:p>
          <a:p>
            <a:pPr indent="0" lvl="0" marL="0" rtl="0" algn="l">
              <a:lnSpc>
                <a:spcPct val="150000"/>
              </a:lnSpc>
              <a:spcBef>
                <a:spcPts val="1000"/>
              </a:spcBef>
              <a:spcAft>
                <a:spcPts val="0"/>
              </a:spcAft>
              <a:buNone/>
            </a:pPr>
            <a:r>
              <a:rPr lang="en" sz="1800">
                <a:latin typeface="Open Sans"/>
                <a:ea typeface="Open Sans"/>
                <a:cs typeface="Open Sans"/>
                <a:sym typeface="Open Sans"/>
              </a:rPr>
              <a:t>We want to make sure our </a:t>
            </a:r>
            <a:r>
              <a:rPr b="1" lang="en" sz="1800">
                <a:latin typeface="Consolas"/>
                <a:ea typeface="Consolas"/>
                <a:cs typeface="Consolas"/>
                <a:sym typeface="Consolas"/>
              </a:rPr>
              <a:t>generate_bot_answer_with_text_model()</a:t>
            </a:r>
            <a:r>
              <a:rPr lang="en" sz="1800">
                <a:latin typeface="Open Sans"/>
                <a:ea typeface="Open Sans"/>
                <a:cs typeface="Open Sans"/>
                <a:sym typeface="Open Sans"/>
              </a:rPr>
              <a:t> function is working. </a:t>
            </a:r>
            <a:endParaRPr sz="1800">
              <a:latin typeface="Open Sans"/>
              <a:ea typeface="Open Sans"/>
              <a:cs typeface="Open Sans"/>
              <a:sym typeface="Open Sans"/>
            </a:endParaRPr>
          </a:p>
          <a:p>
            <a:pPr indent="0" lvl="0" marL="0" rtl="0" algn="l">
              <a:lnSpc>
                <a:spcPct val="150000"/>
              </a:lnSpc>
              <a:spcBef>
                <a:spcPts val="1000"/>
              </a:spcBef>
              <a:spcAft>
                <a:spcPts val="1000"/>
              </a:spcAft>
              <a:buNone/>
            </a:pPr>
            <a:r>
              <a:rPr lang="en" sz="1800">
                <a:latin typeface="Open Sans"/>
                <a:ea typeface="Open Sans"/>
                <a:cs typeface="Open Sans"/>
                <a:sym typeface="Open Sans"/>
              </a:rPr>
              <a:t>Let's add a print statement on </a:t>
            </a:r>
            <a:r>
              <a:rPr b="1" lang="en" sz="1800">
                <a:latin typeface="Open Sans"/>
                <a:ea typeface="Open Sans"/>
                <a:cs typeface="Open Sans"/>
                <a:sym typeface="Open Sans"/>
              </a:rPr>
              <a:t>Line 20</a:t>
            </a:r>
            <a:r>
              <a:rPr lang="en" sz="1800">
                <a:latin typeface="Open Sans"/>
                <a:ea typeface="Open Sans"/>
                <a:cs typeface="Open Sans"/>
                <a:sym typeface="Open Sans"/>
              </a:rPr>
              <a:t>  that says </a:t>
            </a:r>
            <a:r>
              <a:rPr b="1" lang="en" sz="1800">
                <a:latin typeface="Consolas"/>
                <a:ea typeface="Consolas"/>
                <a:cs typeface="Consolas"/>
                <a:sym typeface="Consolas"/>
              </a:rPr>
              <a:t>"Print me if this function runs!" </a:t>
            </a:r>
            <a:endParaRPr b="1" sz="1800">
              <a:latin typeface="Consolas"/>
              <a:ea typeface="Consolas"/>
              <a:cs typeface="Consolas"/>
              <a:sym typeface="Consolas"/>
            </a:endParaRPr>
          </a:p>
        </p:txBody>
      </p:sp>
      <p:pic>
        <p:nvPicPr>
          <p:cNvPr id="830" name="Google Shape;830;p92"/>
          <p:cNvPicPr preferRelativeResize="0"/>
          <p:nvPr/>
        </p:nvPicPr>
        <p:blipFill>
          <a:blip r:embed="rId3">
            <a:alphaModFix/>
          </a:blip>
          <a:stretch>
            <a:fillRect/>
          </a:stretch>
        </p:blipFill>
        <p:spPr>
          <a:xfrm>
            <a:off x="638863" y="1716475"/>
            <a:ext cx="7866274" cy="1504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93"/>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investigate. </a:t>
            </a:r>
            <a:endParaRPr sz="3000"/>
          </a:p>
        </p:txBody>
      </p:sp>
      <p:sp>
        <p:nvSpPr>
          <p:cNvPr id="836" name="Google Shape;836;p93"/>
          <p:cNvSpPr txBox="1"/>
          <p:nvPr/>
        </p:nvSpPr>
        <p:spPr>
          <a:xfrm>
            <a:off x="288300" y="5007250"/>
            <a:ext cx="8567400" cy="25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800">
                <a:latin typeface="Open Sans"/>
                <a:ea typeface="Open Sans"/>
                <a:cs typeface="Open Sans"/>
                <a:sym typeface="Open Sans"/>
              </a:rPr>
              <a:t>This will print in your Glitch logs. Let's open the logs! </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837" name="Google Shape;837;p93"/>
          <p:cNvPicPr preferRelativeResize="0"/>
          <p:nvPr/>
        </p:nvPicPr>
        <p:blipFill>
          <a:blip r:embed="rId3">
            <a:alphaModFix/>
          </a:blip>
          <a:stretch>
            <a:fillRect/>
          </a:stretch>
        </p:blipFill>
        <p:spPr>
          <a:xfrm>
            <a:off x="638863" y="2676575"/>
            <a:ext cx="7866274" cy="1504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94"/>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investigate. </a:t>
            </a:r>
            <a:endParaRPr sz="3000"/>
          </a:p>
        </p:txBody>
      </p:sp>
      <p:sp>
        <p:nvSpPr>
          <p:cNvPr id="843" name="Google Shape;843;p94"/>
          <p:cNvSpPr txBox="1"/>
          <p:nvPr/>
        </p:nvSpPr>
        <p:spPr>
          <a:xfrm>
            <a:off x="409650" y="1568700"/>
            <a:ext cx="3779100" cy="9144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At the bottom of the page, click </a:t>
            </a:r>
            <a:r>
              <a:rPr b="1" lang="en" sz="1800">
                <a:solidFill>
                  <a:srgbClr val="5EA5E5"/>
                </a:solidFill>
                <a:latin typeface="Open Sans"/>
                <a:ea typeface="Open Sans"/>
                <a:cs typeface="Open Sans"/>
                <a:sym typeface="Open Sans"/>
              </a:rPr>
              <a:t>Tools</a:t>
            </a:r>
            <a:r>
              <a:rPr lang="en" sz="1800">
                <a:latin typeface="Open Sans"/>
                <a:ea typeface="Open Sans"/>
                <a:cs typeface="Open Sans"/>
                <a:sym typeface="Open Sans"/>
              </a:rPr>
              <a:t> then </a:t>
            </a:r>
            <a:r>
              <a:rPr b="1" lang="en" sz="1800">
                <a:solidFill>
                  <a:srgbClr val="5EA5E5"/>
                </a:solidFill>
                <a:latin typeface="Open Sans"/>
                <a:ea typeface="Open Sans"/>
                <a:cs typeface="Open Sans"/>
                <a:sym typeface="Open Sans"/>
              </a:rPr>
              <a:t>Logs</a:t>
            </a:r>
            <a:r>
              <a:rPr lang="en" sz="1800">
                <a:latin typeface="Open Sans"/>
                <a:ea typeface="Open Sans"/>
                <a:cs typeface="Open Sans"/>
                <a:sym typeface="Open Sans"/>
              </a:rPr>
              <a:t>.</a:t>
            </a:r>
            <a:r>
              <a:rPr b="1" lang="en" sz="1800">
                <a:solidFill>
                  <a:srgbClr val="5EA5E5"/>
                </a:solidFill>
                <a:latin typeface="Open Sans"/>
                <a:ea typeface="Open Sans"/>
                <a:cs typeface="Open Sans"/>
                <a:sym typeface="Open Sans"/>
              </a:rPr>
              <a:t> </a:t>
            </a:r>
            <a:endParaRPr sz="1800">
              <a:latin typeface="Open Sans"/>
              <a:ea typeface="Open Sans"/>
              <a:cs typeface="Open Sans"/>
              <a:sym typeface="Open Sans"/>
            </a:endParaRPr>
          </a:p>
        </p:txBody>
      </p:sp>
      <p:sp>
        <p:nvSpPr>
          <p:cNvPr id="844" name="Google Shape;844;p94"/>
          <p:cNvSpPr txBox="1"/>
          <p:nvPr/>
        </p:nvSpPr>
        <p:spPr>
          <a:xfrm>
            <a:off x="4741875" y="3321300"/>
            <a:ext cx="4131000" cy="91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2"/>
            </a:pPr>
            <a:r>
              <a:rPr lang="en" sz="1800">
                <a:latin typeface="Open Sans"/>
                <a:ea typeface="Open Sans"/>
                <a:cs typeface="Open Sans"/>
                <a:sym typeface="Open Sans"/>
              </a:rPr>
              <a:t>When the logs open, click </a:t>
            </a:r>
            <a:r>
              <a:rPr b="1" lang="en" sz="1800">
                <a:solidFill>
                  <a:srgbClr val="5EA5E5"/>
                </a:solidFill>
                <a:latin typeface="Open Sans"/>
                <a:ea typeface="Open Sans"/>
                <a:cs typeface="Open Sans"/>
                <a:sym typeface="Open Sans"/>
              </a:rPr>
              <a:t>Clear</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845" name="Google Shape;845;p94"/>
          <p:cNvPicPr preferRelativeResize="0"/>
          <p:nvPr/>
        </p:nvPicPr>
        <p:blipFill>
          <a:blip r:embed="rId3">
            <a:alphaModFix/>
          </a:blip>
          <a:stretch>
            <a:fillRect/>
          </a:stretch>
        </p:blipFill>
        <p:spPr>
          <a:xfrm>
            <a:off x="822022" y="2658625"/>
            <a:ext cx="3189975" cy="3765525"/>
          </a:xfrm>
          <a:prstGeom prst="rect">
            <a:avLst/>
          </a:prstGeom>
          <a:noFill/>
          <a:ln cap="flat" cmpd="sng" w="19050">
            <a:solidFill>
              <a:srgbClr val="5EA5E5"/>
            </a:solidFill>
            <a:prstDash val="solid"/>
            <a:round/>
            <a:headEnd len="sm" w="sm" type="none"/>
            <a:tailEnd len="sm" w="sm" type="none"/>
          </a:ln>
        </p:spPr>
      </p:pic>
      <p:pic>
        <p:nvPicPr>
          <p:cNvPr id="846" name="Google Shape;846;p94"/>
          <p:cNvPicPr preferRelativeResize="0"/>
          <p:nvPr/>
        </p:nvPicPr>
        <p:blipFill>
          <a:blip r:embed="rId4">
            <a:alphaModFix/>
          </a:blip>
          <a:stretch>
            <a:fillRect/>
          </a:stretch>
        </p:blipFill>
        <p:spPr>
          <a:xfrm>
            <a:off x="4816353" y="4129188"/>
            <a:ext cx="3984600" cy="824400"/>
          </a:xfrm>
          <a:prstGeom prst="rect">
            <a:avLst/>
          </a:prstGeom>
          <a:noFill/>
          <a:ln cap="flat" cmpd="sng" w="19050">
            <a:solidFill>
              <a:srgbClr val="5EA5E5"/>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95"/>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Investigate! </a:t>
            </a:r>
            <a:endParaRPr sz="3000"/>
          </a:p>
        </p:txBody>
      </p:sp>
      <p:pic>
        <p:nvPicPr>
          <p:cNvPr id="852" name="Google Shape;852;p95"/>
          <p:cNvPicPr preferRelativeResize="0"/>
          <p:nvPr/>
        </p:nvPicPr>
        <p:blipFill>
          <a:blip r:embed="rId3">
            <a:alphaModFix/>
          </a:blip>
          <a:stretch>
            <a:fillRect/>
          </a:stretch>
        </p:blipFill>
        <p:spPr>
          <a:xfrm>
            <a:off x="1333475" y="2420725"/>
            <a:ext cx="6476999" cy="1934820"/>
          </a:xfrm>
          <a:prstGeom prst="rect">
            <a:avLst/>
          </a:prstGeom>
          <a:noFill/>
          <a:ln cap="flat" cmpd="sng" w="19050">
            <a:solidFill>
              <a:srgbClr val="5EA5E5"/>
            </a:solidFill>
            <a:prstDash val="solid"/>
            <a:round/>
            <a:headEnd len="sm" w="sm" type="none"/>
            <a:tailEnd len="sm" w="sm" type="none"/>
          </a:ln>
        </p:spPr>
      </p:pic>
      <p:sp>
        <p:nvSpPr>
          <p:cNvPr id="853" name="Google Shape;853;p95"/>
          <p:cNvSpPr txBox="1"/>
          <p:nvPr/>
        </p:nvSpPr>
        <p:spPr>
          <a:xfrm>
            <a:off x="288300" y="1658725"/>
            <a:ext cx="8567400" cy="5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Go back to the live app and try it again! </a:t>
            </a:r>
            <a:endParaRPr sz="1800">
              <a:latin typeface="Open Sans"/>
              <a:ea typeface="Open Sans"/>
              <a:cs typeface="Open Sans"/>
              <a:sym typeface="Open Sans"/>
            </a:endParaRPr>
          </a:p>
        </p:txBody>
      </p:sp>
      <p:sp>
        <p:nvSpPr>
          <p:cNvPr id="854" name="Google Shape;854;p95"/>
          <p:cNvSpPr txBox="1"/>
          <p:nvPr/>
        </p:nvSpPr>
        <p:spPr>
          <a:xfrm>
            <a:off x="288275" y="4620650"/>
            <a:ext cx="8567400" cy="5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Then, go back to Glitch and read your logs. Did your statement print?</a:t>
            </a:r>
            <a:endParaRPr sz="1800">
              <a:latin typeface="Open Sans"/>
              <a:ea typeface="Open Sans"/>
              <a:cs typeface="Open Sans"/>
              <a:sym typeface="Open Sans"/>
            </a:endParaRPr>
          </a:p>
        </p:txBody>
      </p:sp>
      <p:pic>
        <p:nvPicPr>
          <p:cNvPr id="855" name="Google Shape;855;p95"/>
          <p:cNvPicPr preferRelativeResize="0"/>
          <p:nvPr/>
        </p:nvPicPr>
        <p:blipFill>
          <a:blip r:embed="rId4">
            <a:alphaModFix/>
          </a:blip>
          <a:stretch>
            <a:fillRect/>
          </a:stretch>
        </p:blipFill>
        <p:spPr>
          <a:xfrm>
            <a:off x="1466875" y="5314425"/>
            <a:ext cx="6210300" cy="1123950"/>
          </a:xfrm>
          <a:prstGeom prst="rect">
            <a:avLst/>
          </a:prstGeom>
          <a:noFill/>
          <a:ln cap="flat" cmpd="sng" w="19050">
            <a:solidFill>
              <a:srgbClr val="5EA5E5"/>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96"/>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Investigate! </a:t>
            </a:r>
            <a:endParaRPr sz="3000"/>
          </a:p>
        </p:txBody>
      </p:sp>
      <p:sp>
        <p:nvSpPr>
          <p:cNvPr id="861" name="Google Shape;861;p96"/>
          <p:cNvSpPr txBox="1"/>
          <p:nvPr/>
        </p:nvSpPr>
        <p:spPr>
          <a:xfrm>
            <a:off x="288300" y="2039725"/>
            <a:ext cx="8567400" cy="5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Nothing is printing! Does anyone know why? </a:t>
            </a:r>
            <a:endParaRPr sz="1800">
              <a:latin typeface="Open Sans"/>
              <a:ea typeface="Open Sans"/>
              <a:cs typeface="Open Sans"/>
              <a:sym typeface="Open Sans"/>
            </a:endParaRPr>
          </a:p>
        </p:txBody>
      </p:sp>
      <p:pic>
        <p:nvPicPr>
          <p:cNvPr id="862" name="Google Shape;862;p96"/>
          <p:cNvPicPr preferRelativeResize="0"/>
          <p:nvPr/>
        </p:nvPicPr>
        <p:blipFill>
          <a:blip r:embed="rId3">
            <a:alphaModFix/>
          </a:blip>
          <a:stretch>
            <a:fillRect/>
          </a:stretch>
        </p:blipFill>
        <p:spPr>
          <a:xfrm>
            <a:off x="1466875" y="3220650"/>
            <a:ext cx="6210300" cy="1123950"/>
          </a:xfrm>
          <a:prstGeom prst="rect">
            <a:avLst/>
          </a:prstGeom>
          <a:noFill/>
          <a:ln cap="flat" cmpd="sng" w="19050">
            <a:solidFill>
              <a:srgbClr val="5EA5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97"/>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Investigate! </a:t>
            </a:r>
            <a:endParaRPr sz="3000"/>
          </a:p>
        </p:txBody>
      </p:sp>
      <p:sp>
        <p:nvSpPr>
          <p:cNvPr id="868" name="Google Shape;868;p97"/>
          <p:cNvSpPr txBox="1"/>
          <p:nvPr/>
        </p:nvSpPr>
        <p:spPr>
          <a:xfrm>
            <a:off x="288300" y="2039725"/>
            <a:ext cx="8567400" cy="5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Nothing is printing! Does anyone know why? </a:t>
            </a:r>
            <a:endParaRPr sz="1800">
              <a:latin typeface="Open Sans"/>
              <a:ea typeface="Open Sans"/>
              <a:cs typeface="Open Sans"/>
              <a:sym typeface="Open Sans"/>
            </a:endParaRPr>
          </a:p>
        </p:txBody>
      </p:sp>
      <p:pic>
        <p:nvPicPr>
          <p:cNvPr id="869" name="Google Shape;869;p97"/>
          <p:cNvPicPr preferRelativeResize="0"/>
          <p:nvPr/>
        </p:nvPicPr>
        <p:blipFill>
          <a:blip r:embed="rId3">
            <a:alphaModFix/>
          </a:blip>
          <a:stretch>
            <a:fillRect/>
          </a:stretch>
        </p:blipFill>
        <p:spPr>
          <a:xfrm>
            <a:off x="1466875" y="3220650"/>
            <a:ext cx="6210300" cy="1123950"/>
          </a:xfrm>
          <a:prstGeom prst="rect">
            <a:avLst/>
          </a:prstGeom>
          <a:noFill/>
          <a:ln cap="flat" cmpd="sng" w="19050">
            <a:solidFill>
              <a:srgbClr val="5EA5E5"/>
            </a:solidFill>
            <a:prstDash val="solid"/>
            <a:round/>
            <a:headEnd len="sm" w="sm" type="none"/>
            <a:tailEnd len="sm" w="sm" type="none"/>
          </a:ln>
        </p:spPr>
      </p:pic>
      <p:sp>
        <p:nvSpPr>
          <p:cNvPr id="870" name="Google Shape;870;p97"/>
          <p:cNvSpPr txBox="1"/>
          <p:nvPr/>
        </p:nvSpPr>
        <p:spPr>
          <a:xfrm>
            <a:off x="288300" y="4967475"/>
            <a:ext cx="8567400" cy="7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It's because we wrote the function, but never called it! Let's fix that now. </a:t>
            </a:r>
            <a:endParaRPr sz="1800">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98"/>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sp>
        <p:nvSpPr>
          <p:cNvPr id="876" name="Google Shape;876;p98"/>
          <p:cNvSpPr txBox="1"/>
          <p:nvPr/>
        </p:nvSpPr>
        <p:spPr>
          <a:xfrm>
            <a:off x="288300" y="1650025"/>
            <a:ext cx="8567400" cy="2091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800">
                <a:latin typeface="Open Sans"/>
                <a:ea typeface="Open Sans"/>
                <a:cs typeface="Open Sans"/>
                <a:sym typeface="Open Sans"/>
              </a:rPr>
              <a:t>Let's go back to </a:t>
            </a:r>
            <a:r>
              <a:rPr b="1" lang="en" sz="1800">
                <a:latin typeface="Consolas"/>
                <a:ea typeface="Consolas"/>
                <a:cs typeface="Consolas"/>
                <a:sym typeface="Consolas"/>
              </a:rPr>
              <a:t>markov.py</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0" rtl="0" algn="l">
              <a:lnSpc>
                <a:spcPct val="150000"/>
              </a:lnSpc>
              <a:spcBef>
                <a:spcPts val="1000"/>
              </a:spcBef>
              <a:spcAft>
                <a:spcPts val="1000"/>
              </a:spcAft>
              <a:buNone/>
            </a:pPr>
            <a:r>
              <a:rPr lang="en" sz="1800">
                <a:latin typeface="Open Sans"/>
                <a:ea typeface="Open Sans"/>
                <a:cs typeface="Open Sans"/>
                <a:sym typeface="Open Sans"/>
              </a:rPr>
              <a:t>Notice that around </a:t>
            </a:r>
            <a:r>
              <a:rPr b="1" lang="en" sz="1800">
                <a:latin typeface="Open Sans"/>
                <a:ea typeface="Open Sans"/>
                <a:cs typeface="Open Sans"/>
                <a:sym typeface="Open Sans"/>
              </a:rPr>
              <a:t>Line 9</a:t>
            </a:r>
            <a:r>
              <a:rPr lang="en" sz="1800">
                <a:latin typeface="Open Sans"/>
                <a:ea typeface="Open Sans"/>
                <a:cs typeface="Open Sans"/>
                <a:sym typeface="Open Sans"/>
              </a:rPr>
              <a:t>, it says we should be using the markovify library? I don't see us using it anywhere! Let's consult the documentation. </a:t>
            </a:r>
            <a:endParaRPr sz="1800">
              <a:latin typeface="Open Sans"/>
              <a:ea typeface="Open Sans"/>
              <a:cs typeface="Open Sans"/>
              <a:sym typeface="Open Sans"/>
            </a:endParaRPr>
          </a:p>
        </p:txBody>
      </p:sp>
      <p:pic>
        <p:nvPicPr>
          <p:cNvPr id="877" name="Google Shape;877;p98"/>
          <p:cNvPicPr preferRelativeResize="0"/>
          <p:nvPr/>
        </p:nvPicPr>
        <p:blipFill>
          <a:blip r:embed="rId3">
            <a:alphaModFix/>
          </a:blip>
          <a:stretch>
            <a:fillRect/>
          </a:stretch>
        </p:blipFill>
        <p:spPr>
          <a:xfrm>
            <a:off x="313550" y="3987100"/>
            <a:ext cx="8516899" cy="12131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99"/>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Markovify Documentation</a:t>
            </a:r>
            <a:endParaRPr sz="3000"/>
          </a:p>
        </p:txBody>
      </p:sp>
      <p:sp>
        <p:nvSpPr>
          <p:cNvPr id="883" name="Google Shape;883;p99"/>
          <p:cNvSpPr txBox="1"/>
          <p:nvPr/>
        </p:nvSpPr>
        <p:spPr>
          <a:xfrm>
            <a:off x="288300" y="5335525"/>
            <a:ext cx="8567400" cy="1221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000"/>
              </a:spcAft>
              <a:buNone/>
            </a:pPr>
            <a:r>
              <a:rPr lang="en" sz="1800">
                <a:latin typeface="Open Sans"/>
                <a:ea typeface="Open Sans"/>
                <a:cs typeface="Open Sans"/>
                <a:sym typeface="Open Sans"/>
              </a:rPr>
              <a:t>This is the "Basic Usage" documentation from Markovify. Remember, we use Markovify to generate a Markov Chain model. Which line of code do you think is doing that? We need to add it to our code! </a:t>
            </a:r>
            <a:endParaRPr sz="1800">
              <a:latin typeface="Open Sans"/>
              <a:ea typeface="Open Sans"/>
              <a:cs typeface="Open Sans"/>
              <a:sym typeface="Open Sans"/>
            </a:endParaRPr>
          </a:p>
        </p:txBody>
      </p:sp>
      <p:pic>
        <p:nvPicPr>
          <p:cNvPr id="884" name="Google Shape;884;p99"/>
          <p:cNvPicPr preferRelativeResize="0"/>
          <p:nvPr/>
        </p:nvPicPr>
        <p:blipFill>
          <a:blip r:embed="rId3">
            <a:alphaModFix/>
          </a:blip>
          <a:stretch>
            <a:fillRect/>
          </a:stretch>
        </p:blipFill>
        <p:spPr>
          <a:xfrm>
            <a:off x="357962" y="1472175"/>
            <a:ext cx="8428073" cy="366787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00"/>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Markovify Documentation</a:t>
            </a:r>
            <a:endParaRPr sz="3000"/>
          </a:p>
        </p:txBody>
      </p:sp>
      <p:sp>
        <p:nvSpPr>
          <p:cNvPr id="890" name="Google Shape;890;p100"/>
          <p:cNvSpPr txBox="1"/>
          <p:nvPr/>
        </p:nvSpPr>
        <p:spPr>
          <a:xfrm>
            <a:off x="288300" y="5118525"/>
            <a:ext cx="8567400" cy="12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1800">
                <a:latin typeface="Open Sans"/>
                <a:ea typeface="Open Sans"/>
                <a:cs typeface="Open Sans"/>
                <a:sym typeface="Open Sans"/>
              </a:rPr>
              <a:t>That's the one! Let's add it to our function.</a:t>
            </a:r>
            <a:endParaRPr sz="1800">
              <a:latin typeface="Open Sans"/>
              <a:ea typeface="Open Sans"/>
              <a:cs typeface="Open Sans"/>
              <a:sym typeface="Open Sans"/>
            </a:endParaRPr>
          </a:p>
        </p:txBody>
      </p:sp>
      <p:grpSp>
        <p:nvGrpSpPr>
          <p:cNvPr id="891" name="Google Shape;891;p100"/>
          <p:cNvGrpSpPr/>
          <p:nvPr/>
        </p:nvGrpSpPr>
        <p:grpSpPr>
          <a:xfrm>
            <a:off x="357962" y="1472175"/>
            <a:ext cx="8428073" cy="3667874"/>
            <a:chOff x="357962" y="1472175"/>
            <a:chExt cx="8428073" cy="3667874"/>
          </a:xfrm>
        </p:grpSpPr>
        <p:pic>
          <p:nvPicPr>
            <p:cNvPr id="892" name="Google Shape;892;p100"/>
            <p:cNvPicPr preferRelativeResize="0"/>
            <p:nvPr/>
          </p:nvPicPr>
          <p:blipFill>
            <a:blip r:embed="rId3">
              <a:alphaModFix/>
            </a:blip>
            <a:stretch>
              <a:fillRect/>
            </a:stretch>
          </p:blipFill>
          <p:spPr>
            <a:xfrm>
              <a:off x="357962" y="1472175"/>
              <a:ext cx="8428073" cy="3667874"/>
            </a:xfrm>
            <a:prstGeom prst="rect">
              <a:avLst/>
            </a:prstGeom>
            <a:noFill/>
            <a:ln cap="flat" cmpd="sng" w="19050">
              <a:solidFill>
                <a:srgbClr val="000000"/>
              </a:solidFill>
              <a:prstDash val="solid"/>
              <a:round/>
              <a:headEnd len="sm" w="sm" type="none"/>
              <a:tailEnd len="sm" w="sm" type="none"/>
            </a:ln>
          </p:spPr>
        </p:pic>
        <p:sp>
          <p:nvSpPr>
            <p:cNvPr id="893" name="Google Shape;893;p100"/>
            <p:cNvSpPr/>
            <p:nvPr/>
          </p:nvSpPr>
          <p:spPr>
            <a:xfrm>
              <a:off x="484525" y="3117700"/>
              <a:ext cx="3585000" cy="506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01"/>
          <p:cNvSpPr txBox="1"/>
          <p:nvPr/>
        </p:nvSpPr>
        <p:spPr>
          <a:xfrm>
            <a:off x="288300" y="4689700"/>
            <a:ext cx="8567400" cy="18672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On </a:t>
            </a:r>
            <a:r>
              <a:rPr b="1" lang="en" sz="1800">
                <a:latin typeface="Open Sans"/>
                <a:ea typeface="Open Sans"/>
                <a:cs typeface="Open Sans"/>
                <a:sym typeface="Open Sans"/>
              </a:rPr>
              <a:t>Line 11</a:t>
            </a:r>
            <a:r>
              <a:rPr lang="en" sz="1800">
                <a:latin typeface="Open Sans"/>
                <a:ea typeface="Open Sans"/>
                <a:cs typeface="Open Sans"/>
                <a:sym typeface="Open Sans"/>
              </a:rPr>
              <a:t>, delete </a:t>
            </a:r>
            <a:r>
              <a:rPr b="1" lang="en" sz="1800">
                <a:latin typeface="Consolas"/>
                <a:ea typeface="Consolas"/>
                <a:cs typeface="Consolas"/>
                <a:sym typeface="Consolas"/>
              </a:rPr>
              <a:t>pass</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Then, use the </a:t>
            </a:r>
            <a:r>
              <a:rPr b="1" lang="en" sz="1800">
                <a:latin typeface="Consolas"/>
                <a:ea typeface="Consolas"/>
                <a:cs typeface="Consolas"/>
                <a:sym typeface="Consolas"/>
              </a:rPr>
              <a:t>get_user_tweets()</a:t>
            </a:r>
            <a:r>
              <a:rPr lang="en" sz="1800">
                <a:latin typeface="Open Sans"/>
                <a:ea typeface="Open Sans"/>
                <a:cs typeface="Open Sans"/>
                <a:sym typeface="Open Sans"/>
              </a:rPr>
              <a:t> function to save tweets to a variable called </a:t>
            </a:r>
            <a:r>
              <a:rPr b="1" lang="en" sz="1800">
                <a:latin typeface="Consolas"/>
                <a:ea typeface="Consolas"/>
                <a:cs typeface="Consolas"/>
                <a:sym typeface="Consolas"/>
              </a:rPr>
              <a:t>tweets</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899" name="Google Shape;899;p101"/>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grpSp>
        <p:nvGrpSpPr>
          <p:cNvPr id="900" name="Google Shape;900;p101"/>
          <p:cNvGrpSpPr/>
          <p:nvPr/>
        </p:nvGrpSpPr>
        <p:grpSpPr>
          <a:xfrm>
            <a:off x="416842" y="1606805"/>
            <a:ext cx="8310319" cy="3082889"/>
            <a:chOff x="1408492" y="3708292"/>
            <a:chExt cx="5412478" cy="2509883"/>
          </a:xfrm>
        </p:grpSpPr>
        <p:grpSp>
          <p:nvGrpSpPr>
            <p:cNvPr id="901" name="Google Shape;901;p101"/>
            <p:cNvGrpSpPr/>
            <p:nvPr/>
          </p:nvGrpSpPr>
          <p:grpSpPr>
            <a:xfrm>
              <a:off x="1408492" y="3708292"/>
              <a:ext cx="5412478" cy="2457362"/>
              <a:chOff x="1248950" y="4479490"/>
              <a:chExt cx="6322250" cy="2903996"/>
            </a:xfrm>
          </p:grpSpPr>
          <p:grpSp>
            <p:nvGrpSpPr>
              <p:cNvPr id="902" name="Google Shape;902;p101"/>
              <p:cNvGrpSpPr/>
              <p:nvPr/>
            </p:nvGrpSpPr>
            <p:grpSpPr>
              <a:xfrm>
                <a:off x="1248950" y="4479490"/>
                <a:ext cx="6322250" cy="2903996"/>
                <a:chOff x="1248950" y="4479490"/>
                <a:chExt cx="6322250" cy="2903996"/>
              </a:xfrm>
            </p:grpSpPr>
            <p:sp>
              <p:nvSpPr>
                <p:cNvPr id="903" name="Google Shape;903;p101"/>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01"/>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01"/>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10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0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0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101"/>
            <p:cNvGrpSpPr/>
            <p:nvPr/>
          </p:nvGrpSpPr>
          <p:grpSpPr>
            <a:xfrm>
              <a:off x="1408546" y="3911740"/>
              <a:ext cx="5313600" cy="2306435"/>
              <a:chOff x="1410875" y="2582309"/>
              <a:chExt cx="5207880" cy="2767500"/>
            </a:xfrm>
          </p:grpSpPr>
          <p:sp>
            <p:nvSpPr>
              <p:cNvPr id="910" name="Google Shape;910;p101"/>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generate_bot_answer(twitter_handle, user_question):</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FFFFFF"/>
                    </a:solidFill>
                    <a:latin typeface="Consolas"/>
                    <a:ea typeface="Consolas"/>
                    <a:cs typeface="Consolas"/>
                    <a:sym typeface="Consolas"/>
                  </a:rPr>
                  <a:t>t</a:t>
                </a:r>
                <a:r>
                  <a:rPr lang="en" sz="1600">
                    <a:solidFill>
                      <a:srgbClr val="FFFFFF"/>
                    </a:solidFill>
                    <a:latin typeface="Consolas"/>
                    <a:ea typeface="Consolas"/>
                    <a:cs typeface="Consolas"/>
                    <a:sym typeface="Consolas"/>
                  </a:rPr>
                  <a:t>weets = get_user_tweets(twitter_handle)</a:t>
                </a:r>
                <a:endParaRPr sz="1600">
                  <a:solidFill>
                    <a:srgbClr val="FFFFFF"/>
                  </a:solidFill>
                  <a:latin typeface="Consolas"/>
                  <a:ea typeface="Consolas"/>
                  <a:cs typeface="Consolas"/>
                  <a:sym typeface="Consolas"/>
                </a:endParaRPr>
              </a:p>
            </p:txBody>
          </p:sp>
          <p:sp>
            <p:nvSpPr>
              <p:cNvPr id="911" name="Google Shape;911;p101"/>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Why does this</a:t>
            </a:r>
            <a:r>
              <a:rPr b="1" lang="en" sz="3000">
                <a:solidFill>
                  <a:srgbClr val="353535"/>
                </a:solidFill>
                <a:latin typeface="Open Sans"/>
                <a:ea typeface="Open Sans"/>
                <a:cs typeface="Open Sans"/>
                <a:sym typeface="Open Sans"/>
              </a:rPr>
              <a:t> </a:t>
            </a:r>
            <a:r>
              <a:rPr b="1" lang="en" sz="3000">
                <a:solidFill>
                  <a:srgbClr val="5EA5E5"/>
                </a:solidFill>
                <a:latin typeface="Open Sans"/>
                <a:ea typeface="Open Sans"/>
                <a:cs typeface="Open Sans"/>
                <a:sym typeface="Open Sans"/>
              </a:rPr>
              <a:t>matter</a:t>
            </a:r>
            <a:r>
              <a:rPr b="1" lang="en" sz="3000">
                <a:solidFill>
                  <a:srgbClr val="353535"/>
                </a:solidFill>
                <a:latin typeface="Open Sans"/>
                <a:ea typeface="Open Sans"/>
                <a:cs typeface="Open Sans"/>
                <a:sym typeface="Open Sans"/>
              </a:rPr>
              <a:t>?</a:t>
            </a:r>
            <a:endParaRPr b="1" sz="3000">
              <a:solidFill>
                <a:srgbClr val="353535"/>
              </a:solidFill>
              <a:latin typeface="Open Sans"/>
              <a:ea typeface="Open Sans"/>
              <a:cs typeface="Open Sans"/>
              <a:sym typeface="Open Sans"/>
            </a:endParaRPr>
          </a:p>
        </p:txBody>
      </p:sp>
      <p:sp>
        <p:nvSpPr>
          <p:cNvPr id="328" name="Google Shape;328;p48"/>
          <p:cNvSpPr/>
          <p:nvPr/>
        </p:nvSpPr>
        <p:spPr>
          <a:xfrm>
            <a:off x="745875" y="24755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329" name="Google Shape;329;p48"/>
          <p:cNvSpPr/>
          <p:nvPr/>
        </p:nvSpPr>
        <p:spPr>
          <a:xfrm>
            <a:off x="745875" y="37608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330" name="Google Shape;330;p48"/>
          <p:cNvSpPr/>
          <p:nvPr/>
        </p:nvSpPr>
        <p:spPr>
          <a:xfrm>
            <a:off x="745875" y="50460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331" name="Google Shape;331;p48"/>
          <p:cNvSpPr txBox="1"/>
          <p:nvPr/>
        </p:nvSpPr>
        <p:spPr>
          <a:xfrm>
            <a:off x="1583925" y="2338825"/>
            <a:ext cx="68142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Many artificial intelligence projects are on the web. You want to be able to share your cool work with others! </a:t>
            </a:r>
            <a:endParaRPr sz="2400">
              <a:solidFill>
                <a:srgbClr val="353535"/>
              </a:solidFill>
              <a:latin typeface="Open Sans"/>
              <a:ea typeface="Open Sans"/>
              <a:cs typeface="Open Sans"/>
              <a:sym typeface="Open Sans"/>
            </a:endParaRPr>
          </a:p>
        </p:txBody>
      </p:sp>
      <p:sp>
        <p:nvSpPr>
          <p:cNvPr id="332" name="Google Shape;332;p48"/>
          <p:cNvSpPr txBox="1"/>
          <p:nvPr/>
        </p:nvSpPr>
        <p:spPr>
          <a:xfrm>
            <a:off x="1583925" y="3662550"/>
            <a:ext cx="6814200" cy="9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Learning how to use third party libraries is a skill you'll use in any programming language. </a:t>
            </a:r>
            <a:endParaRPr sz="2400">
              <a:solidFill>
                <a:srgbClr val="353535"/>
              </a:solidFill>
              <a:latin typeface="Open Sans"/>
              <a:ea typeface="Open Sans"/>
              <a:cs typeface="Open Sans"/>
              <a:sym typeface="Open Sans"/>
            </a:endParaRPr>
          </a:p>
        </p:txBody>
      </p:sp>
      <p:sp>
        <p:nvSpPr>
          <p:cNvPr id="333" name="Google Shape;333;p48"/>
          <p:cNvSpPr txBox="1"/>
          <p:nvPr/>
        </p:nvSpPr>
        <p:spPr>
          <a:xfrm>
            <a:off x="1583925" y="4947775"/>
            <a:ext cx="68142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Once you learn one programing language, you can learn any. </a:t>
            </a:r>
            <a:endParaRPr sz="2400">
              <a:solidFill>
                <a:srgbClr val="353535"/>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02"/>
          <p:cNvSpPr txBox="1"/>
          <p:nvPr/>
        </p:nvSpPr>
        <p:spPr>
          <a:xfrm>
            <a:off x="288300" y="4842100"/>
            <a:ext cx="8567400" cy="18672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On </a:t>
            </a:r>
            <a:r>
              <a:rPr b="1" lang="en" sz="1800">
                <a:solidFill>
                  <a:schemeClr val="dk1"/>
                </a:solidFill>
                <a:latin typeface="Open Sans"/>
                <a:ea typeface="Open Sans"/>
                <a:cs typeface="Open Sans"/>
                <a:sym typeface="Open Sans"/>
              </a:rPr>
              <a:t>Line 12</a:t>
            </a:r>
            <a:r>
              <a:rPr lang="en" sz="1800">
                <a:solidFill>
                  <a:schemeClr val="dk1"/>
                </a:solidFill>
                <a:latin typeface="Open Sans"/>
                <a:ea typeface="Open Sans"/>
                <a:cs typeface="Open Sans"/>
                <a:sym typeface="Open Sans"/>
              </a:rPr>
              <a:t>, use the </a:t>
            </a:r>
            <a:r>
              <a:rPr b="1" lang="en" sz="1800">
                <a:solidFill>
                  <a:schemeClr val="dk1"/>
                </a:solidFill>
                <a:latin typeface="Consolas"/>
                <a:ea typeface="Consolas"/>
                <a:cs typeface="Consolas"/>
                <a:sym typeface="Consolas"/>
              </a:rPr>
              <a:t>clean_tweets_data()</a:t>
            </a:r>
            <a:r>
              <a:rPr lang="en" sz="1800">
                <a:solidFill>
                  <a:schemeClr val="dk1"/>
                </a:solidFill>
                <a:latin typeface="Open Sans"/>
                <a:ea typeface="Open Sans"/>
                <a:cs typeface="Open Sans"/>
                <a:sym typeface="Open Sans"/>
              </a:rPr>
              <a:t> function to clean the Tweets. Save this to a variable called </a:t>
            </a:r>
            <a:r>
              <a:rPr b="1" lang="en" sz="1800">
                <a:solidFill>
                  <a:schemeClr val="dk1"/>
                </a:solidFill>
                <a:latin typeface="Consolas"/>
                <a:ea typeface="Consolas"/>
                <a:cs typeface="Consolas"/>
                <a:sym typeface="Consolas"/>
              </a:rPr>
              <a:t>clean_tweets</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55600" lvl="0" marL="457200" rtl="0" algn="l">
              <a:lnSpc>
                <a:spcPct val="150000"/>
              </a:lnSpc>
              <a:spcBef>
                <a:spcPts val="1000"/>
              </a:spcBef>
              <a:spcAft>
                <a:spcPts val="1000"/>
              </a:spcAft>
              <a:buClr>
                <a:schemeClr val="dk1"/>
              </a:buClr>
              <a:buSzPts val="2000"/>
              <a:buFont typeface="Open Sans"/>
              <a:buAutoNum type="arabicPeriod" startAt="3"/>
            </a:pPr>
            <a:r>
              <a:rPr lang="en" sz="1800">
                <a:solidFill>
                  <a:schemeClr val="dk1"/>
                </a:solidFill>
                <a:latin typeface="Open Sans"/>
                <a:ea typeface="Open Sans"/>
                <a:cs typeface="Open Sans"/>
                <a:sym typeface="Open Sans"/>
              </a:rPr>
              <a:t>On </a:t>
            </a:r>
            <a:r>
              <a:rPr b="1" lang="en" sz="1800">
                <a:solidFill>
                  <a:schemeClr val="dk1"/>
                </a:solidFill>
                <a:latin typeface="Open Sans"/>
                <a:ea typeface="Open Sans"/>
                <a:cs typeface="Open Sans"/>
                <a:sym typeface="Open Sans"/>
              </a:rPr>
              <a:t>Line 13</a:t>
            </a:r>
            <a:r>
              <a:rPr lang="en" sz="1800">
                <a:solidFill>
                  <a:schemeClr val="dk1"/>
                </a:solidFill>
                <a:latin typeface="Open Sans"/>
                <a:ea typeface="Open Sans"/>
                <a:cs typeface="Open Sans"/>
                <a:sym typeface="Open Sans"/>
              </a:rPr>
              <a:t>, use the </a:t>
            </a:r>
            <a:r>
              <a:rPr b="1" lang="en" sz="1800">
                <a:solidFill>
                  <a:schemeClr val="dk1"/>
                </a:solidFill>
                <a:latin typeface="Consolas"/>
                <a:ea typeface="Consolas"/>
                <a:cs typeface="Consolas"/>
                <a:sym typeface="Consolas"/>
              </a:rPr>
              <a:t>join</a:t>
            </a:r>
            <a:r>
              <a:rPr b="1" lang="en" sz="1800">
                <a:solidFill>
                  <a:schemeClr val="dk1"/>
                </a:solidFill>
                <a:latin typeface="Consolas"/>
                <a:ea typeface="Consolas"/>
                <a:cs typeface="Consolas"/>
                <a:sym typeface="Consolas"/>
              </a:rPr>
              <a:t>()</a:t>
            </a:r>
            <a:r>
              <a:rPr lang="en" sz="1800">
                <a:solidFill>
                  <a:schemeClr val="dk1"/>
                </a:solidFill>
                <a:latin typeface="Open Sans"/>
                <a:ea typeface="Open Sans"/>
                <a:cs typeface="Open Sans"/>
                <a:sym typeface="Open Sans"/>
              </a:rPr>
              <a:t> function to convert the clean tweets into a string. Save this to a variable called </a:t>
            </a:r>
            <a:r>
              <a:rPr b="1" lang="en" sz="1800">
                <a:solidFill>
                  <a:schemeClr val="dk1"/>
                </a:solidFill>
                <a:latin typeface="Consolas"/>
                <a:ea typeface="Consolas"/>
                <a:cs typeface="Consolas"/>
                <a:sym typeface="Consolas"/>
              </a:rPr>
              <a:t>text</a:t>
            </a:r>
            <a:r>
              <a:rPr lang="en" sz="1800">
                <a:solidFill>
                  <a:schemeClr val="dk1"/>
                </a:solidFill>
                <a:latin typeface="Open Sans"/>
                <a:ea typeface="Open Sans"/>
                <a:cs typeface="Open Sans"/>
                <a:sym typeface="Open Sans"/>
              </a:rPr>
              <a:t>.</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p:txBody>
      </p:sp>
      <p:sp>
        <p:nvSpPr>
          <p:cNvPr id="917" name="Google Shape;917;p102"/>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grpSp>
        <p:nvGrpSpPr>
          <p:cNvPr id="918" name="Google Shape;918;p102"/>
          <p:cNvGrpSpPr/>
          <p:nvPr/>
        </p:nvGrpSpPr>
        <p:grpSpPr>
          <a:xfrm>
            <a:off x="416842" y="1606805"/>
            <a:ext cx="8310319" cy="3082889"/>
            <a:chOff x="1408492" y="3708292"/>
            <a:chExt cx="5412478" cy="2509883"/>
          </a:xfrm>
        </p:grpSpPr>
        <p:grpSp>
          <p:nvGrpSpPr>
            <p:cNvPr id="919" name="Google Shape;919;p102"/>
            <p:cNvGrpSpPr/>
            <p:nvPr/>
          </p:nvGrpSpPr>
          <p:grpSpPr>
            <a:xfrm>
              <a:off x="1408492" y="3708292"/>
              <a:ext cx="5412478" cy="2457362"/>
              <a:chOff x="1248950" y="4479490"/>
              <a:chExt cx="6322250" cy="2903996"/>
            </a:xfrm>
          </p:grpSpPr>
          <p:grpSp>
            <p:nvGrpSpPr>
              <p:cNvPr id="920" name="Google Shape;920;p102"/>
              <p:cNvGrpSpPr/>
              <p:nvPr/>
            </p:nvGrpSpPr>
            <p:grpSpPr>
              <a:xfrm>
                <a:off x="1248950" y="4479490"/>
                <a:ext cx="6322250" cy="2903996"/>
                <a:chOff x="1248950" y="4479490"/>
                <a:chExt cx="6322250" cy="2903996"/>
              </a:xfrm>
            </p:grpSpPr>
            <p:sp>
              <p:nvSpPr>
                <p:cNvPr id="921" name="Google Shape;921;p10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0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0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02"/>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02"/>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02"/>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102"/>
            <p:cNvGrpSpPr/>
            <p:nvPr/>
          </p:nvGrpSpPr>
          <p:grpSpPr>
            <a:xfrm>
              <a:off x="1408546" y="3911740"/>
              <a:ext cx="5313600" cy="2306435"/>
              <a:chOff x="1410875" y="2582309"/>
              <a:chExt cx="5207880" cy="2767500"/>
            </a:xfrm>
          </p:grpSpPr>
          <p:sp>
            <p:nvSpPr>
              <p:cNvPr id="928" name="Google Shape;928;p102"/>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generate_bot_answer(twitter_handle, user_question):</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tweets = get_user_tweets(twitter_handle)</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clean_tweets = clean_tweets_data(tweets)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text = ''.join(map(str, clean_tweets))</a:t>
                </a:r>
                <a:endParaRPr sz="1600">
                  <a:solidFill>
                    <a:schemeClr val="lt1"/>
                  </a:solidFill>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p:txBody>
          </p:sp>
          <p:sp>
            <p:nvSpPr>
              <p:cNvPr id="929" name="Google Shape;929;p102"/>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03"/>
          <p:cNvSpPr txBox="1"/>
          <p:nvPr/>
        </p:nvSpPr>
        <p:spPr>
          <a:xfrm>
            <a:off x="288300" y="4689700"/>
            <a:ext cx="8567400" cy="18672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startAt="5"/>
            </a:pPr>
            <a:r>
              <a:rPr lang="en" sz="1800">
                <a:solidFill>
                  <a:schemeClr val="dk1"/>
                </a:solidFill>
                <a:latin typeface="Open Sans"/>
                <a:ea typeface="Open Sans"/>
                <a:cs typeface="Open Sans"/>
                <a:sym typeface="Open Sans"/>
              </a:rPr>
              <a:t>On </a:t>
            </a:r>
            <a:r>
              <a:rPr b="1" lang="en" sz="1800">
                <a:solidFill>
                  <a:schemeClr val="dk1"/>
                </a:solidFill>
                <a:latin typeface="Open Sans"/>
                <a:ea typeface="Open Sans"/>
                <a:cs typeface="Open Sans"/>
                <a:sym typeface="Open Sans"/>
              </a:rPr>
              <a:t>Line 14</a:t>
            </a:r>
            <a:r>
              <a:rPr lang="en" sz="1800">
                <a:solidFill>
                  <a:schemeClr val="dk1"/>
                </a:solidFill>
                <a:latin typeface="Open Sans"/>
                <a:ea typeface="Open Sans"/>
                <a:cs typeface="Open Sans"/>
                <a:sym typeface="Open Sans"/>
              </a:rPr>
              <a:t>, use the </a:t>
            </a:r>
            <a:r>
              <a:rPr b="1" lang="en" sz="1800">
                <a:solidFill>
                  <a:schemeClr val="dk1"/>
                </a:solidFill>
                <a:latin typeface="Consolas"/>
                <a:ea typeface="Consolas"/>
                <a:cs typeface="Consolas"/>
                <a:sym typeface="Consolas"/>
              </a:rPr>
              <a:t>.Text()</a:t>
            </a:r>
            <a:r>
              <a:rPr lang="en" sz="1800">
                <a:solidFill>
                  <a:schemeClr val="dk1"/>
                </a:solidFill>
                <a:latin typeface="Open Sans"/>
                <a:ea typeface="Open Sans"/>
                <a:cs typeface="Open Sans"/>
                <a:sym typeface="Open Sans"/>
              </a:rPr>
              <a:t> method from the markovify library. Save the output to a variable called</a:t>
            </a:r>
            <a:r>
              <a:rPr b="1" lang="en" sz="1800">
                <a:solidFill>
                  <a:schemeClr val="dk1"/>
                </a:solidFill>
                <a:latin typeface="Consolas"/>
                <a:ea typeface="Consolas"/>
                <a:cs typeface="Consolas"/>
                <a:sym typeface="Consolas"/>
              </a:rPr>
              <a:t> text_model</a:t>
            </a:r>
            <a:r>
              <a:rPr lang="en" sz="1800">
                <a:solidFill>
                  <a:schemeClr val="dk1"/>
                </a:solidFill>
                <a:latin typeface="Open Sans"/>
                <a:ea typeface="Open Sans"/>
                <a:cs typeface="Open Sans"/>
                <a:sym typeface="Open Sans"/>
              </a:rPr>
              <a:t>. What should we pass to </a:t>
            </a:r>
            <a:r>
              <a:rPr b="1" lang="en" sz="1800">
                <a:solidFill>
                  <a:schemeClr val="dk1"/>
                </a:solidFill>
                <a:latin typeface="Consolas"/>
                <a:ea typeface="Consolas"/>
                <a:cs typeface="Consolas"/>
                <a:sym typeface="Consolas"/>
              </a:rPr>
              <a:t>.Text()</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p:txBody>
      </p:sp>
      <p:sp>
        <p:nvSpPr>
          <p:cNvPr id="935" name="Google Shape;935;p103"/>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grpSp>
        <p:nvGrpSpPr>
          <p:cNvPr id="936" name="Google Shape;936;p103"/>
          <p:cNvGrpSpPr/>
          <p:nvPr/>
        </p:nvGrpSpPr>
        <p:grpSpPr>
          <a:xfrm>
            <a:off x="416842" y="1606805"/>
            <a:ext cx="8310319" cy="3082889"/>
            <a:chOff x="1408492" y="3708292"/>
            <a:chExt cx="5412478" cy="2509883"/>
          </a:xfrm>
        </p:grpSpPr>
        <p:grpSp>
          <p:nvGrpSpPr>
            <p:cNvPr id="937" name="Google Shape;937;p103"/>
            <p:cNvGrpSpPr/>
            <p:nvPr/>
          </p:nvGrpSpPr>
          <p:grpSpPr>
            <a:xfrm>
              <a:off x="1408492" y="3708292"/>
              <a:ext cx="5412478" cy="2457362"/>
              <a:chOff x="1248950" y="4479490"/>
              <a:chExt cx="6322250" cy="2903996"/>
            </a:xfrm>
          </p:grpSpPr>
          <p:grpSp>
            <p:nvGrpSpPr>
              <p:cNvPr id="938" name="Google Shape;938;p103"/>
              <p:cNvGrpSpPr/>
              <p:nvPr/>
            </p:nvGrpSpPr>
            <p:grpSpPr>
              <a:xfrm>
                <a:off x="1248950" y="4479490"/>
                <a:ext cx="6322250" cy="2903996"/>
                <a:chOff x="1248950" y="4479490"/>
                <a:chExt cx="6322250" cy="2903996"/>
              </a:xfrm>
            </p:grpSpPr>
            <p:sp>
              <p:nvSpPr>
                <p:cNvPr id="939" name="Google Shape;939;p103"/>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03"/>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03"/>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103"/>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03"/>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03"/>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103"/>
            <p:cNvGrpSpPr/>
            <p:nvPr/>
          </p:nvGrpSpPr>
          <p:grpSpPr>
            <a:xfrm>
              <a:off x="1408546" y="3911740"/>
              <a:ext cx="5313600" cy="2306435"/>
              <a:chOff x="1410875" y="2582309"/>
              <a:chExt cx="5207880" cy="2767500"/>
            </a:xfrm>
          </p:grpSpPr>
          <p:sp>
            <p:nvSpPr>
              <p:cNvPr id="946" name="Google Shape;946;p103"/>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generate_bot_answer(twitter_handle, user_question):</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tweets = get_user_tweets(twitter_handle)</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chemeClr val="lt1"/>
                    </a:solidFill>
                    <a:latin typeface="Consolas"/>
                    <a:ea typeface="Consolas"/>
                    <a:cs typeface="Consolas"/>
                    <a:sym typeface="Consolas"/>
                  </a:rPr>
                  <a:t>clean_tweets = clean_tweets_data(tweets) </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text = ''.join(map(str, clean_tweets))</a:t>
                </a:r>
                <a:endParaRPr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text_model = markovify.Text(text)</a:t>
                </a:r>
                <a:endParaRPr sz="1600">
                  <a:solidFill>
                    <a:srgbClr val="FFFFFF"/>
                  </a:solidFill>
                  <a:latin typeface="Consolas"/>
                  <a:ea typeface="Consolas"/>
                  <a:cs typeface="Consolas"/>
                  <a:sym typeface="Consolas"/>
                </a:endParaRPr>
              </a:p>
            </p:txBody>
          </p:sp>
          <p:sp>
            <p:nvSpPr>
              <p:cNvPr id="947" name="Google Shape;947;p103"/>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04"/>
          <p:cNvSpPr txBox="1"/>
          <p:nvPr/>
        </p:nvSpPr>
        <p:spPr>
          <a:xfrm>
            <a:off x="288300" y="4689700"/>
            <a:ext cx="8567400" cy="18672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startAt="6"/>
            </a:pPr>
            <a:r>
              <a:rPr lang="en" sz="1800">
                <a:solidFill>
                  <a:schemeClr val="dk1"/>
                </a:solidFill>
                <a:latin typeface="Open Sans"/>
                <a:ea typeface="Open Sans"/>
                <a:cs typeface="Open Sans"/>
                <a:sym typeface="Open Sans"/>
              </a:rPr>
              <a:t>Now that we have created the text model, we need to call the function we wrote before! Call it on </a:t>
            </a:r>
            <a:r>
              <a:rPr b="1" lang="en" sz="1800">
                <a:solidFill>
                  <a:schemeClr val="dk1"/>
                </a:solidFill>
                <a:latin typeface="Open Sans"/>
                <a:ea typeface="Open Sans"/>
                <a:cs typeface="Open Sans"/>
                <a:sym typeface="Open Sans"/>
              </a:rPr>
              <a:t>Line 16</a:t>
            </a:r>
            <a:r>
              <a:rPr lang="en" sz="1800">
                <a:solidFill>
                  <a:schemeClr val="dk1"/>
                </a:solidFill>
                <a:latin typeface="Open Sans"/>
                <a:ea typeface="Open Sans"/>
                <a:cs typeface="Open Sans"/>
                <a:sym typeface="Open Sans"/>
              </a:rPr>
              <a:t> in a return statement and then </a:t>
            </a:r>
            <a:r>
              <a:rPr b="1" lang="en" sz="1800">
                <a:solidFill>
                  <a:schemeClr val="dk1"/>
                </a:solidFill>
                <a:latin typeface="Open Sans"/>
                <a:ea typeface="Open Sans"/>
                <a:cs typeface="Open Sans"/>
                <a:sym typeface="Open Sans"/>
              </a:rPr>
              <a:t>return </a:t>
            </a:r>
            <a:r>
              <a:rPr b="1" lang="en" sz="1800">
                <a:solidFill>
                  <a:schemeClr val="dk1"/>
                </a:solidFill>
                <a:latin typeface="Consolas"/>
                <a:ea typeface="Consolas"/>
                <a:cs typeface="Consolas"/>
                <a:sym typeface="Consolas"/>
              </a:rPr>
              <a:t>bot_answer</a:t>
            </a:r>
            <a:endParaRPr sz="1800">
              <a:solidFill>
                <a:schemeClr val="dk1"/>
              </a:solidFill>
              <a:latin typeface="Open Sans"/>
              <a:ea typeface="Open Sans"/>
              <a:cs typeface="Open Sans"/>
              <a:sym typeface="Open Sans"/>
            </a:endParaRPr>
          </a:p>
        </p:txBody>
      </p:sp>
      <p:sp>
        <p:nvSpPr>
          <p:cNvPr id="953" name="Google Shape;953;p104"/>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grpSp>
        <p:nvGrpSpPr>
          <p:cNvPr id="954" name="Google Shape;954;p104"/>
          <p:cNvGrpSpPr/>
          <p:nvPr/>
        </p:nvGrpSpPr>
        <p:grpSpPr>
          <a:xfrm>
            <a:off x="416842" y="1606805"/>
            <a:ext cx="8310319" cy="3082889"/>
            <a:chOff x="1408492" y="3708292"/>
            <a:chExt cx="5412478" cy="2509883"/>
          </a:xfrm>
        </p:grpSpPr>
        <p:grpSp>
          <p:nvGrpSpPr>
            <p:cNvPr id="955" name="Google Shape;955;p104"/>
            <p:cNvGrpSpPr/>
            <p:nvPr/>
          </p:nvGrpSpPr>
          <p:grpSpPr>
            <a:xfrm>
              <a:off x="1408492" y="3708292"/>
              <a:ext cx="5412478" cy="2457362"/>
              <a:chOff x="1248950" y="4479490"/>
              <a:chExt cx="6322250" cy="2903996"/>
            </a:xfrm>
          </p:grpSpPr>
          <p:grpSp>
            <p:nvGrpSpPr>
              <p:cNvPr id="956" name="Google Shape;956;p104"/>
              <p:cNvGrpSpPr/>
              <p:nvPr/>
            </p:nvGrpSpPr>
            <p:grpSpPr>
              <a:xfrm>
                <a:off x="1248950" y="4479490"/>
                <a:ext cx="6322250" cy="2903996"/>
                <a:chOff x="1248950" y="4479490"/>
                <a:chExt cx="6322250" cy="2903996"/>
              </a:xfrm>
            </p:grpSpPr>
            <p:sp>
              <p:nvSpPr>
                <p:cNvPr id="957" name="Google Shape;957;p104"/>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04"/>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04"/>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104"/>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04"/>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04"/>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104"/>
            <p:cNvGrpSpPr/>
            <p:nvPr/>
          </p:nvGrpSpPr>
          <p:grpSpPr>
            <a:xfrm>
              <a:off x="1408546" y="3911740"/>
              <a:ext cx="5313600" cy="2306435"/>
              <a:chOff x="1410875" y="2582309"/>
              <a:chExt cx="5207880" cy="2767500"/>
            </a:xfrm>
          </p:grpSpPr>
          <p:sp>
            <p:nvSpPr>
              <p:cNvPr id="964" name="Google Shape;964;p104"/>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generate_bot_answer(twitter_handle, user_question):</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FFFFFF"/>
                    </a:solidFill>
                    <a:latin typeface="Consolas"/>
                    <a:ea typeface="Consolas"/>
                    <a:cs typeface="Consolas"/>
                    <a:sym typeface="Consolas"/>
                  </a:rPr>
                  <a:t>  tweets = scrape(twitter_handle)</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clean_tweets = clean_tweets_data(tweets) </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text = ''.join(map(str, clean_tweets))</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text_model = markovify.Text(text)</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generate_bot_answer_with_text_model(twitter_handle, user_question, text_model)</a:t>
                </a:r>
                <a:endParaRPr sz="16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a:t>
                </a:r>
                <a:r>
                  <a:rPr lang="en" sz="1600">
                    <a:solidFill>
                      <a:srgbClr val="9FC5E8"/>
                    </a:solidFill>
                    <a:latin typeface="Consolas"/>
                    <a:ea typeface="Consolas"/>
                    <a:cs typeface="Consolas"/>
                    <a:sym typeface="Consolas"/>
                  </a:rPr>
                  <a:t>return</a:t>
                </a:r>
                <a:r>
                  <a:rPr lang="en" sz="1600">
                    <a:solidFill>
                      <a:srgbClr val="FFFFFF"/>
                    </a:solidFill>
                    <a:latin typeface="Consolas"/>
                    <a:ea typeface="Consolas"/>
                    <a:cs typeface="Consolas"/>
                    <a:sym typeface="Consolas"/>
                  </a:rPr>
                  <a:t> bot_answer</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p:txBody>
          </p:sp>
          <p:sp>
            <p:nvSpPr>
              <p:cNvPr id="965" name="Google Shape;965;p104"/>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05"/>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Try it Out! </a:t>
            </a:r>
            <a:endParaRPr sz="3000"/>
          </a:p>
        </p:txBody>
      </p:sp>
      <p:sp>
        <p:nvSpPr>
          <p:cNvPr id="971" name="Google Shape;971;p105"/>
          <p:cNvSpPr txBox="1"/>
          <p:nvPr/>
        </p:nvSpPr>
        <p:spPr>
          <a:xfrm>
            <a:off x="288300" y="1472150"/>
            <a:ext cx="8567400" cy="5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In the top left hand corner of your browser, click </a:t>
            </a:r>
            <a:r>
              <a:rPr b="1" lang="en" sz="1800">
                <a:solidFill>
                  <a:srgbClr val="5EA5E5"/>
                </a:solidFill>
                <a:latin typeface="Open Sans"/>
                <a:ea typeface="Open Sans"/>
                <a:cs typeface="Open Sans"/>
                <a:sym typeface="Open Sans"/>
              </a:rPr>
              <a:t>Show Live</a:t>
            </a:r>
            <a:endParaRPr b="1" sz="1800">
              <a:solidFill>
                <a:srgbClr val="5EA5E5"/>
              </a:solidFill>
              <a:latin typeface="Open Sans"/>
              <a:ea typeface="Open Sans"/>
              <a:cs typeface="Open Sans"/>
              <a:sym typeface="Open Sans"/>
            </a:endParaRPr>
          </a:p>
        </p:txBody>
      </p:sp>
      <p:pic>
        <p:nvPicPr>
          <p:cNvPr id="972" name="Google Shape;972;p105"/>
          <p:cNvPicPr preferRelativeResize="0"/>
          <p:nvPr/>
        </p:nvPicPr>
        <p:blipFill>
          <a:blip r:embed="rId3">
            <a:alphaModFix/>
          </a:blip>
          <a:stretch>
            <a:fillRect/>
          </a:stretch>
        </p:blipFill>
        <p:spPr>
          <a:xfrm>
            <a:off x="1333500" y="4227750"/>
            <a:ext cx="6476999" cy="1934820"/>
          </a:xfrm>
          <a:prstGeom prst="rect">
            <a:avLst/>
          </a:prstGeom>
          <a:noFill/>
          <a:ln cap="flat" cmpd="sng" w="19050">
            <a:solidFill>
              <a:srgbClr val="000000"/>
            </a:solidFill>
            <a:prstDash val="solid"/>
            <a:round/>
            <a:headEnd len="sm" w="sm" type="none"/>
            <a:tailEnd len="sm" w="sm" type="none"/>
          </a:ln>
        </p:spPr>
      </p:pic>
      <p:sp>
        <p:nvSpPr>
          <p:cNvPr id="973" name="Google Shape;973;p105"/>
          <p:cNvSpPr txBox="1"/>
          <p:nvPr/>
        </p:nvSpPr>
        <p:spPr>
          <a:xfrm>
            <a:off x="288325" y="3618150"/>
            <a:ext cx="8567400" cy="5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Try it in the browser tab that opens! </a:t>
            </a:r>
            <a:endParaRPr sz="1800">
              <a:latin typeface="Open Sans"/>
              <a:ea typeface="Open Sans"/>
              <a:cs typeface="Open Sans"/>
              <a:sym typeface="Open Sans"/>
            </a:endParaRPr>
          </a:p>
        </p:txBody>
      </p:sp>
      <p:pic>
        <p:nvPicPr>
          <p:cNvPr id="974" name="Google Shape;974;p105"/>
          <p:cNvPicPr preferRelativeResize="0"/>
          <p:nvPr/>
        </p:nvPicPr>
        <p:blipFill>
          <a:blip r:embed="rId4">
            <a:alphaModFix/>
          </a:blip>
          <a:stretch>
            <a:fillRect/>
          </a:stretch>
        </p:blipFill>
        <p:spPr>
          <a:xfrm>
            <a:off x="1961400" y="2437763"/>
            <a:ext cx="5221200" cy="824400"/>
          </a:xfrm>
          <a:prstGeom prst="rect">
            <a:avLst/>
          </a:prstGeom>
          <a:noFill/>
          <a:ln cap="flat" cmpd="sng" w="19050">
            <a:solidFill>
              <a:srgbClr val="5EA5E5"/>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106"/>
          <p:cNvSpPr txBox="1"/>
          <p:nvPr>
            <p:ph type="title"/>
          </p:nvPr>
        </p:nvSpPr>
        <p:spPr>
          <a:xfrm>
            <a:off x="161550"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Investigate! </a:t>
            </a:r>
            <a:endParaRPr sz="3000"/>
          </a:p>
        </p:txBody>
      </p:sp>
      <p:sp>
        <p:nvSpPr>
          <p:cNvPr id="980" name="Google Shape;980;p106"/>
          <p:cNvSpPr txBox="1"/>
          <p:nvPr/>
        </p:nvSpPr>
        <p:spPr>
          <a:xfrm>
            <a:off x="288300" y="1565450"/>
            <a:ext cx="8567400" cy="96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Your statement still didn't print. That's because we also have to edit </a:t>
            </a:r>
            <a:r>
              <a:rPr lang="en" sz="1800">
                <a:latin typeface="Consolas"/>
                <a:ea typeface="Consolas"/>
                <a:cs typeface="Consolas"/>
                <a:sym typeface="Consolas"/>
              </a:rPr>
              <a:t>main.py</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981" name="Google Shape;981;p106"/>
          <p:cNvPicPr preferRelativeResize="0"/>
          <p:nvPr/>
        </p:nvPicPr>
        <p:blipFill>
          <a:blip r:embed="rId3">
            <a:alphaModFix/>
          </a:blip>
          <a:stretch>
            <a:fillRect/>
          </a:stretch>
        </p:blipFill>
        <p:spPr>
          <a:xfrm>
            <a:off x="2301213" y="2279825"/>
            <a:ext cx="4541575" cy="42322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07"/>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sp>
        <p:nvSpPr>
          <p:cNvPr id="987" name="Google Shape;987;p107"/>
          <p:cNvSpPr txBox="1"/>
          <p:nvPr/>
        </p:nvSpPr>
        <p:spPr>
          <a:xfrm>
            <a:off x="288300" y="1565450"/>
            <a:ext cx="8567400" cy="9681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Let's import </a:t>
            </a:r>
            <a:r>
              <a:rPr b="1" lang="en" sz="1800">
                <a:latin typeface="Consolas"/>
                <a:ea typeface="Consolas"/>
                <a:cs typeface="Consolas"/>
                <a:sym typeface="Consolas"/>
              </a:rPr>
              <a:t>markov.py</a:t>
            </a:r>
            <a:r>
              <a:rPr lang="en" sz="1800">
                <a:latin typeface="Open Sans"/>
                <a:ea typeface="Open Sans"/>
                <a:cs typeface="Open Sans"/>
                <a:sym typeface="Open Sans"/>
              </a:rPr>
              <a:t> into </a:t>
            </a:r>
            <a:r>
              <a:rPr b="1" lang="en" sz="1800">
                <a:latin typeface="Consolas"/>
                <a:ea typeface="Consolas"/>
                <a:cs typeface="Consolas"/>
                <a:sym typeface="Consolas"/>
              </a:rPr>
              <a:t>main.py</a:t>
            </a:r>
            <a:r>
              <a:rPr lang="en" sz="1800">
                <a:latin typeface="Open Sans"/>
                <a:ea typeface="Open Sans"/>
                <a:cs typeface="Open Sans"/>
                <a:sym typeface="Open Sans"/>
              </a:rPr>
              <a:t> so we can use our generate bot answer function! It should look like </a:t>
            </a:r>
            <a:r>
              <a:rPr b="1" lang="en" sz="1800">
                <a:latin typeface="Open Sans"/>
                <a:ea typeface="Open Sans"/>
                <a:cs typeface="Open Sans"/>
                <a:sym typeface="Open Sans"/>
              </a:rPr>
              <a:t>Line 8.</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988" name="Google Shape;988;p107"/>
          <p:cNvGrpSpPr/>
          <p:nvPr/>
        </p:nvGrpSpPr>
        <p:grpSpPr>
          <a:xfrm>
            <a:off x="416842" y="2701405"/>
            <a:ext cx="8310319" cy="3082889"/>
            <a:chOff x="1408492" y="3708292"/>
            <a:chExt cx="5412478" cy="2509883"/>
          </a:xfrm>
        </p:grpSpPr>
        <p:grpSp>
          <p:nvGrpSpPr>
            <p:cNvPr id="989" name="Google Shape;989;p107"/>
            <p:cNvGrpSpPr/>
            <p:nvPr/>
          </p:nvGrpSpPr>
          <p:grpSpPr>
            <a:xfrm>
              <a:off x="1408492" y="3708292"/>
              <a:ext cx="5412478" cy="2457362"/>
              <a:chOff x="1248950" y="4479490"/>
              <a:chExt cx="6322250" cy="2903996"/>
            </a:xfrm>
          </p:grpSpPr>
          <p:grpSp>
            <p:nvGrpSpPr>
              <p:cNvPr id="990" name="Google Shape;990;p107"/>
              <p:cNvGrpSpPr/>
              <p:nvPr/>
            </p:nvGrpSpPr>
            <p:grpSpPr>
              <a:xfrm>
                <a:off x="1248950" y="4479490"/>
                <a:ext cx="6322250" cy="2903996"/>
                <a:chOff x="1248950" y="4479490"/>
                <a:chExt cx="6322250" cy="2903996"/>
              </a:xfrm>
            </p:grpSpPr>
            <p:sp>
              <p:nvSpPr>
                <p:cNvPr id="991" name="Google Shape;991;p107"/>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07"/>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07"/>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107"/>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07"/>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07"/>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107"/>
            <p:cNvGrpSpPr/>
            <p:nvPr/>
          </p:nvGrpSpPr>
          <p:grpSpPr>
            <a:xfrm>
              <a:off x="1408546" y="3911740"/>
              <a:ext cx="5313600" cy="2306435"/>
              <a:chOff x="1410875" y="2582309"/>
              <a:chExt cx="5207880" cy="2767500"/>
            </a:xfrm>
          </p:grpSpPr>
          <p:sp>
            <p:nvSpPr>
              <p:cNvPr id="998" name="Google Shape;998;p107"/>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flask</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Flask, render_template</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flask_socketio</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SocketIO</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twitter_scraper_fetcher</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a:t>
                </a:r>
                <a:endParaRPr sz="1600">
                  <a:solidFill>
                    <a:srgbClr val="4A86E8"/>
                  </a:solidFill>
                  <a:latin typeface="Consolas"/>
                  <a:ea typeface="Consolas"/>
                  <a:cs typeface="Consolas"/>
                  <a:sym typeface="Consolas"/>
                </a:endParaRPr>
              </a:p>
              <a:p>
                <a:pPr indent="0" lvl="0" marL="0" rtl="0" algn="l">
                  <a:spcBef>
                    <a:spcPts val="0"/>
                  </a:spcBef>
                  <a:spcAft>
                    <a:spcPts val="0"/>
                  </a:spcAft>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content_moderator</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moderate</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json</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config</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random</a:t>
                </a:r>
                <a:endParaRPr sz="1600">
                  <a:solidFill>
                    <a:srgbClr val="1155CC"/>
                  </a:solidFill>
                  <a:latin typeface="Consolas"/>
                  <a:ea typeface="Consolas"/>
                  <a:cs typeface="Consolas"/>
                  <a:sym typeface="Consolas"/>
                </a:endParaRPr>
              </a:p>
              <a:p>
                <a:pPr indent="0" lvl="0" marL="0" rtl="0" algn="l">
                  <a:spcBef>
                    <a:spcPts val="0"/>
                  </a:spcBef>
                  <a:spcAft>
                    <a:spcPts val="0"/>
                  </a:spcAft>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markov</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import *</a:t>
                </a:r>
                <a:endParaRPr sz="1600">
                  <a:solidFill>
                    <a:srgbClr val="4A86E8"/>
                  </a:solidFill>
                  <a:latin typeface="Consolas"/>
                  <a:ea typeface="Consolas"/>
                  <a:cs typeface="Consolas"/>
                  <a:sym typeface="Consolas"/>
                </a:endParaRPr>
              </a:p>
            </p:txBody>
          </p:sp>
          <p:sp>
            <p:nvSpPr>
              <p:cNvPr id="999" name="Google Shape;999;p107"/>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08"/>
          <p:cNvSpPr txBox="1"/>
          <p:nvPr/>
        </p:nvSpPr>
        <p:spPr>
          <a:xfrm>
            <a:off x="288300" y="1870250"/>
            <a:ext cx="8567400" cy="1482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Now, scroll down to </a:t>
            </a:r>
            <a:r>
              <a:rPr b="1" lang="en" sz="1800">
                <a:latin typeface="Open Sans"/>
                <a:ea typeface="Open Sans"/>
                <a:cs typeface="Open Sans"/>
                <a:sym typeface="Open Sans"/>
              </a:rPr>
              <a:t>Line 25</a:t>
            </a:r>
            <a:r>
              <a:rPr lang="en" sz="1800">
                <a:latin typeface="Open Sans"/>
                <a:ea typeface="Open Sans"/>
                <a:cs typeface="Open Sans"/>
                <a:sym typeface="Open Sans"/>
              </a:rPr>
              <a:t>.</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2"/>
            </a:pPr>
            <a:r>
              <a:rPr lang="en" sz="1800">
                <a:latin typeface="Open Sans"/>
                <a:ea typeface="Open Sans"/>
                <a:cs typeface="Open Sans"/>
                <a:sym typeface="Open Sans"/>
              </a:rPr>
              <a:t>On line 25, call </a:t>
            </a:r>
            <a:r>
              <a:rPr b="1" lang="en" sz="1800">
                <a:latin typeface="Consolas"/>
                <a:ea typeface="Consolas"/>
                <a:cs typeface="Consolas"/>
                <a:sym typeface="Consolas"/>
              </a:rPr>
              <a:t>generate_bot_answer()</a:t>
            </a:r>
            <a:r>
              <a:rPr lang="en" sz="1800">
                <a:latin typeface="Open Sans"/>
                <a:ea typeface="Open Sans"/>
                <a:cs typeface="Open Sans"/>
                <a:sym typeface="Open Sans"/>
              </a:rPr>
              <a:t> and save it's output to a variable called </a:t>
            </a:r>
            <a:r>
              <a:rPr b="1" lang="en" sz="1800">
                <a:latin typeface="Open Sans"/>
                <a:ea typeface="Open Sans"/>
                <a:cs typeface="Open Sans"/>
                <a:sym typeface="Open Sans"/>
              </a:rPr>
              <a:t>bot_</a:t>
            </a:r>
            <a:r>
              <a:rPr b="1" lang="en" sz="1800">
                <a:latin typeface="Consolas"/>
                <a:ea typeface="Consolas"/>
                <a:cs typeface="Consolas"/>
                <a:sym typeface="Consolas"/>
              </a:rPr>
              <a:t>answer</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startAt="2"/>
            </a:pPr>
            <a:r>
              <a:rPr lang="en" sz="1800">
                <a:latin typeface="Open Sans"/>
                <a:ea typeface="Open Sans"/>
                <a:cs typeface="Open Sans"/>
                <a:sym typeface="Open Sans"/>
              </a:rPr>
              <a:t>Add the following code to line 26: </a:t>
            </a:r>
            <a:endParaRPr sz="1800">
              <a:latin typeface="Open Sans"/>
              <a:ea typeface="Open Sans"/>
              <a:cs typeface="Open Sans"/>
              <a:sym typeface="Open Sans"/>
            </a:endParaRPr>
          </a:p>
        </p:txBody>
      </p:sp>
      <p:sp>
        <p:nvSpPr>
          <p:cNvPr id="1005" name="Google Shape;1005;p108"/>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grpSp>
        <p:nvGrpSpPr>
          <p:cNvPr id="1006" name="Google Shape;1006;p108"/>
          <p:cNvGrpSpPr/>
          <p:nvPr/>
        </p:nvGrpSpPr>
        <p:grpSpPr>
          <a:xfrm>
            <a:off x="416842" y="3593305"/>
            <a:ext cx="8310319" cy="3082889"/>
            <a:chOff x="1408492" y="3708292"/>
            <a:chExt cx="5412478" cy="2509883"/>
          </a:xfrm>
        </p:grpSpPr>
        <p:grpSp>
          <p:nvGrpSpPr>
            <p:cNvPr id="1007" name="Google Shape;1007;p108"/>
            <p:cNvGrpSpPr/>
            <p:nvPr/>
          </p:nvGrpSpPr>
          <p:grpSpPr>
            <a:xfrm>
              <a:off x="1408492" y="3708292"/>
              <a:ext cx="5412478" cy="2457362"/>
              <a:chOff x="1248950" y="4479490"/>
              <a:chExt cx="6322250" cy="2903996"/>
            </a:xfrm>
          </p:grpSpPr>
          <p:grpSp>
            <p:nvGrpSpPr>
              <p:cNvPr id="1008" name="Google Shape;1008;p108"/>
              <p:cNvGrpSpPr/>
              <p:nvPr/>
            </p:nvGrpSpPr>
            <p:grpSpPr>
              <a:xfrm>
                <a:off x="1248950" y="4479490"/>
                <a:ext cx="6322250" cy="2903996"/>
                <a:chOff x="1248950" y="4479490"/>
                <a:chExt cx="6322250" cy="2903996"/>
              </a:xfrm>
            </p:grpSpPr>
            <p:sp>
              <p:nvSpPr>
                <p:cNvPr id="1009" name="Google Shape;1009;p108"/>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08"/>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8"/>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08"/>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08"/>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08"/>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108"/>
            <p:cNvGrpSpPr/>
            <p:nvPr/>
          </p:nvGrpSpPr>
          <p:grpSpPr>
            <a:xfrm>
              <a:off x="1408546" y="3911740"/>
              <a:ext cx="5313600" cy="2306435"/>
              <a:chOff x="1410875" y="2582309"/>
              <a:chExt cx="5207880" cy="2767500"/>
            </a:xfrm>
          </p:grpSpPr>
          <p:sp>
            <p:nvSpPr>
              <p:cNvPr id="1016" name="Google Shape;1016;p108"/>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4A86E8"/>
                    </a:solidFill>
                    <a:latin typeface="Consolas"/>
                    <a:ea typeface="Consolas"/>
                    <a:cs typeface="Consolas"/>
                    <a:sym typeface="Consolas"/>
                  </a:rPr>
                  <a:t>try</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i="1" lang="en" sz="1600">
                    <a:solidFill>
                      <a:srgbClr val="CCCCCC"/>
                    </a:solidFill>
                    <a:latin typeface="Consolas"/>
                    <a:ea typeface="Consolas"/>
                    <a:cs typeface="Consolas"/>
                    <a:sym typeface="Consolas"/>
                  </a:rPr>
                  <a:t># Use our new functions to get tweets!</a:t>
                </a:r>
                <a:endParaRPr i="1" sz="1600">
                  <a:solidFill>
                    <a:srgbClr val="CCCCCC"/>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bot_</a:t>
                </a:r>
                <a:r>
                  <a:rPr lang="en" sz="1600">
                    <a:solidFill>
                      <a:srgbClr val="FFFFFF"/>
                    </a:solidFill>
                    <a:latin typeface="Consolas"/>
                    <a:ea typeface="Consolas"/>
                    <a:cs typeface="Consolas"/>
                    <a:sym typeface="Consolas"/>
                  </a:rPr>
                  <a:t>a</a:t>
                </a:r>
                <a:r>
                  <a:rPr lang="en" sz="1600">
                    <a:solidFill>
                      <a:srgbClr val="FFFFFF"/>
                    </a:solidFill>
                    <a:latin typeface="Consolas"/>
                    <a:ea typeface="Consolas"/>
                    <a:cs typeface="Consolas"/>
                    <a:sym typeface="Consolas"/>
                  </a:rPr>
                  <a:t>nswer = generate_bot_answer(twitter_handle, question)</a:t>
                </a:r>
                <a:endParaRPr sz="1600">
                  <a:solidFill>
                    <a:srgbClr val="FFFFFF"/>
                  </a:solidFill>
                  <a:latin typeface="Consolas"/>
                  <a:ea typeface="Consolas"/>
                  <a:cs typeface="Consolas"/>
                  <a:sym typeface="Consolas"/>
                </a:endParaRPr>
              </a:p>
              <a:p>
                <a:pPr indent="0" lvl="0" marL="914400" rtl="0" algn="l">
                  <a:spcBef>
                    <a:spcPts val="0"/>
                  </a:spcBef>
                  <a:spcAft>
                    <a:spcPts val="0"/>
                  </a:spcAft>
                  <a:buNone/>
                </a:pPr>
                <a:r>
                  <a:rPr lang="en" sz="1600">
                    <a:solidFill>
                      <a:srgbClr val="FFFFFF"/>
                    </a:solidFill>
                    <a:latin typeface="Consolas"/>
                    <a:ea typeface="Consolas"/>
                    <a:cs typeface="Consolas"/>
                    <a:sym typeface="Consolas"/>
                  </a:rPr>
                  <a:t>moderated_answer = moderate(bot_answer)</a:t>
                </a:r>
                <a:endParaRPr sz="1600">
                  <a:solidFill>
                    <a:srgbClr val="FFFFFF"/>
                  </a:solidFill>
                  <a:latin typeface="Consolas"/>
                  <a:ea typeface="Consolas"/>
                  <a:cs typeface="Consolas"/>
                  <a:sym typeface="Consolas"/>
                </a:endParaRPr>
              </a:p>
            </p:txBody>
          </p:sp>
          <p:sp>
            <p:nvSpPr>
              <p:cNvPr id="1017" name="Google Shape;1017;p108"/>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23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26</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09"/>
          <p:cNvSpPr txBox="1"/>
          <p:nvPr>
            <p:ph type="title"/>
          </p:nvPr>
        </p:nvSpPr>
        <p:spPr>
          <a:xfrm>
            <a:off x="114750" y="784500"/>
            <a:ext cx="89145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We have a little more work to do!</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You've got this! </a:t>
            </a:r>
            <a:endParaRPr b="1" sz="2800">
              <a:solidFill>
                <a:schemeClr val="lt1"/>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10"/>
          <p:cNvSpPr txBox="1"/>
          <p:nvPr/>
        </p:nvSpPr>
        <p:spPr>
          <a:xfrm>
            <a:off x="288300" y="1565450"/>
            <a:ext cx="8567400" cy="9681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Return to </a:t>
            </a:r>
            <a:r>
              <a:rPr b="1" lang="en" sz="1800">
                <a:latin typeface="Consolas"/>
                <a:ea typeface="Consolas"/>
                <a:cs typeface="Consolas"/>
                <a:sym typeface="Consolas"/>
              </a:rPr>
              <a:t>markov.py</a:t>
            </a:r>
            <a:r>
              <a:rPr lang="en" sz="1800">
                <a:latin typeface="Open Sans"/>
                <a:ea typeface="Open Sans"/>
                <a:cs typeface="Open Sans"/>
                <a:sym typeface="Open Sans"/>
              </a:rPr>
              <a:t>. Add the code below:  </a:t>
            </a:r>
            <a:endParaRPr sz="1800">
              <a:latin typeface="Open Sans"/>
              <a:ea typeface="Open Sans"/>
              <a:cs typeface="Open Sans"/>
              <a:sym typeface="Open Sans"/>
            </a:endParaRPr>
          </a:p>
        </p:txBody>
      </p:sp>
      <p:sp>
        <p:nvSpPr>
          <p:cNvPr id="1028" name="Google Shape;1028;p110"/>
          <p:cNvSpPr txBox="1"/>
          <p:nvPr>
            <p:ph type="title"/>
          </p:nvPr>
        </p:nvSpPr>
        <p:spPr>
          <a:xfrm>
            <a:off x="161538"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write some code! </a:t>
            </a:r>
            <a:endParaRPr sz="3000"/>
          </a:p>
        </p:txBody>
      </p:sp>
      <p:grpSp>
        <p:nvGrpSpPr>
          <p:cNvPr id="1029" name="Google Shape;1029;p110"/>
          <p:cNvGrpSpPr/>
          <p:nvPr/>
        </p:nvGrpSpPr>
        <p:grpSpPr>
          <a:xfrm>
            <a:off x="416840" y="2533546"/>
            <a:ext cx="8310319" cy="3518353"/>
            <a:chOff x="1408492" y="3708292"/>
            <a:chExt cx="5412478" cy="2509883"/>
          </a:xfrm>
        </p:grpSpPr>
        <p:grpSp>
          <p:nvGrpSpPr>
            <p:cNvPr id="1030" name="Google Shape;1030;p110"/>
            <p:cNvGrpSpPr/>
            <p:nvPr/>
          </p:nvGrpSpPr>
          <p:grpSpPr>
            <a:xfrm>
              <a:off x="1408492" y="3708292"/>
              <a:ext cx="5412478" cy="2457362"/>
              <a:chOff x="1248950" y="4479490"/>
              <a:chExt cx="6322250" cy="2903996"/>
            </a:xfrm>
          </p:grpSpPr>
          <p:grpSp>
            <p:nvGrpSpPr>
              <p:cNvPr id="1031" name="Google Shape;1031;p110"/>
              <p:cNvGrpSpPr/>
              <p:nvPr/>
            </p:nvGrpSpPr>
            <p:grpSpPr>
              <a:xfrm>
                <a:off x="1248950" y="4479490"/>
                <a:ext cx="6322250" cy="2903996"/>
                <a:chOff x="1248950" y="4479490"/>
                <a:chExt cx="6322250" cy="2903996"/>
              </a:xfrm>
            </p:grpSpPr>
            <p:sp>
              <p:nvSpPr>
                <p:cNvPr id="1032" name="Google Shape;1032;p110"/>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10"/>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10"/>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110"/>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10"/>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10"/>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110"/>
            <p:cNvGrpSpPr/>
            <p:nvPr/>
          </p:nvGrpSpPr>
          <p:grpSpPr>
            <a:xfrm>
              <a:off x="1408546" y="3911740"/>
              <a:ext cx="5313600" cy="2306435"/>
              <a:chOff x="1410875" y="2582309"/>
              <a:chExt cx="5207880" cy="2767500"/>
            </a:xfrm>
          </p:grpSpPr>
          <p:sp>
            <p:nvSpPr>
              <p:cNvPr id="1039" name="Google Shape;1039;p110"/>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Consolas"/>
                    <a:ea typeface="Consolas"/>
                    <a:cs typeface="Consolas"/>
                    <a:sym typeface="Consolas"/>
                  </a:rPr>
                  <a:t>def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4A86E8"/>
                  </a:solidFill>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word_list = user_question.</a:t>
                </a:r>
                <a:r>
                  <a:rPr lang="en" sz="1600">
                    <a:solidFill>
                      <a:srgbClr val="FF00FF"/>
                    </a:solidFill>
                    <a:latin typeface="Consolas"/>
                    <a:ea typeface="Consolas"/>
                    <a:cs typeface="Consolas"/>
                    <a:sym typeface="Consolas"/>
                  </a:rPr>
                  <a:t>split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 '</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random_word = random.</a:t>
                </a:r>
                <a:r>
                  <a:rPr lang="en" sz="1600">
                    <a:solidFill>
                      <a:srgbClr val="FF00FF"/>
                    </a:solidFill>
                    <a:latin typeface="Consolas"/>
                    <a:ea typeface="Consolas"/>
                    <a:cs typeface="Consolas"/>
                    <a:sym typeface="Consolas"/>
                  </a:rPr>
                  <a:t>choice</a:t>
                </a:r>
                <a:r>
                  <a:rPr lang="en" sz="1600">
                    <a:solidFill>
                      <a:srgbClr val="FFFFFF"/>
                    </a:solidFill>
                    <a:latin typeface="Consolas"/>
                    <a:ea typeface="Consolas"/>
                    <a:cs typeface="Consolas"/>
                    <a:sym typeface="Consolas"/>
                  </a:rPr>
                  <a:t>(word_list)</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bot_answer = text_model.</a:t>
                </a:r>
                <a:r>
                  <a:rPr lang="en" sz="1600">
                    <a:solidFill>
                      <a:srgbClr val="FF00FF"/>
                    </a:solidFill>
                    <a:latin typeface="Consolas"/>
                    <a:ea typeface="Consolas"/>
                    <a:cs typeface="Consolas"/>
                    <a:sym typeface="Consolas"/>
                  </a:rPr>
                  <a:t>make_sentence_with_start</a:t>
                </a:r>
                <a:r>
                  <a:rPr lang="en" sz="1600">
                    <a:solidFill>
                      <a:srgbClr val="FFFFFF"/>
                    </a:solidFill>
                    <a:latin typeface="Consolas"/>
                    <a:ea typeface="Consolas"/>
                    <a:cs typeface="Consolas"/>
                    <a:sym typeface="Consolas"/>
                  </a:rPr>
                  <a:t>(random_word, strict=False)</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FFFFFF"/>
                    </a:solidFill>
                    <a:latin typeface="Consolas"/>
                    <a:ea typeface="Consolas"/>
                    <a:cs typeface="Consolas"/>
                    <a:sym typeface="Consolas"/>
                  </a:rPr>
                  <a:t>i</a:t>
                </a:r>
                <a:r>
                  <a:rPr lang="en" sz="1600">
                    <a:solidFill>
                      <a:srgbClr val="FFFFFF"/>
                    </a:solidFill>
                    <a:latin typeface="Consolas"/>
                    <a:ea typeface="Consolas"/>
                    <a:cs typeface="Consolas"/>
                    <a:sym typeface="Consolas"/>
                  </a:rPr>
                  <a:t>f bot_answer == </a:t>
                </a:r>
                <a:r>
                  <a:rPr lang="en" sz="1600">
                    <a:solidFill>
                      <a:srgbClr val="4A86E8"/>
                    </a:solidFill>
                    <a:latin typeface="Consolas"/>
                    <a:ea typeface="Consolas"/>
                    <a:cs typeface="Consolas"/>
                    <a:sym typeface="Consolas"/>
                  </a:rPr>
                  <a:t>None</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FFFFFF"/>
                    </a:solidFill>
                    <a:latin typeface="Consolas"/>
                    <a:ea typeface="Consolas"/>
                    <a:cs typeface="Consolas"/>
                    <a:sym typeface="Consolas"/>
                  </a:rPr>
                  <a:t>b</a:t>
                </a:r>
                <a:r>
                  <a:rPr lang="en" sz="1600">
                    <a:solidFill>
                      <a:srgbClr val="FFFFFF"/>
                    </a:solidFill>
                    <a:latin typeface="Consolas"/>
                    <a:ea typeface="Consolas"/>
                    <a:cs typeface="Consolas"/>
                    <a:sym typeface="Consolas"/>
                  </a:rPr>
                  <a:t>ot_answer = text_model.</a:t>
                </a:r>
                <a:r>
                  <a:rPr lang="en" sz="1600">
                    <a:solidFill>
                      <a:srgbClr val="FF00FF"/>
                    </a:solidFill>
                    <a:latin typeface="Consolas"/>
                    <a:ea typeface="Consolas"/>
                    <a:cs typeface="Consolas"/>
                    <a:sym typeface="Consolas"/>
                  </a:rPr>
                  <a:t>make_sentence</a:t>
                </a:r>
                <a:r>
                  <a:rPr lang="en" sz="1600">
                    <a:solidFill>
                      <a:srgbClr val="FFFFFF"/>
                    </a:solidFill>
                    <a:latin typeface="Consolas"/>
                    <a:ea typeface="Consolas"/>
                    <a:cs typeface="Consolas"/>
                    <a:sym typeface="Consolas"/>
                  </a:rPr>
                  <a:t>(test_output=False)</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return bot_answer</a:t>
                </a:r>
                <a:endParaRPr sz="1600">
                  <a:solidFill>
                    <a:srgbClr val="FFFFFF"/>
                  </a:solidFill>
                  <a:latin typeface="Consolas"/>
                  <a:ea typeface="Consolas"/>
                  <a:cs typeface="Consolas"/>
                  <a:sym typeface="Consolas"/>
                </a:endParaRPr>
              </a:p>
            </p:txBody>
          </p:sp>
          <p:sp>
            <p:nvSpPr>
              <p:cNvPr id="1040" name="Google Shape;1040;p110"/>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26</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28</a:t>
                </a:r>
                <a:endParaRPr sz="1600">
                  <a:solidFill>
                    <a:srgbClr val="EAEAEA"/>
                  </a:solidFill>
                  <a:latin typeface="Consolas"/>
                  <a:ea typeface="Consolas"/>
                  <a:cs typeface="Consolas"/>
                  <a:sym typeface="Consolas"/>
                </a:endParaRPr>
              </a:p>
            </p:txBody>
          </p:sp>
        </p:grpSp>
      </p:grpSp>
      <p:sp>
        <p:nvSpPr>
          <p:cNvPr id="1041" name="Google Shape;1041;p110"/>
          <p:cNvSpPr txBox="1"/>
          <p:nvPr/>
        </p:nvSpPr>
        <p:spPr>
          <a:xfrm>
            <a:off x="288300" y="6123225"/>
            <a:ext cx="8567400" cy="46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Now it should work every time! </a:t>
            </a:r>
            <a:endParaRPr sz="1800">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11"/>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Open Sans"/>
                <a:ea typeface="Open Sans"/>
                <a:cs typeface="Open Sans"/>
                <a:sym typeface="Open Sans"/>
              </a:rPr>
              <a:t>Let's try it out!</a:t>
            </a:r>
            <a:endParaRPr b="1" sz="2800">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What do you remember from last time?</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Discuss for a few minutes with someone around you.  </a:t>
            </a:r>
            <a:endParaRPr b="1" i="1" sz="3000">
              <a:solidFill>
                <a:schemeClr val="lt1"/>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12"/>
          <p:cNvSpPr txBox="1"/>
          <p:nvPr>
            <p:ph type="title"/>
          </p:nvPr>
        </p:nvSpPr>
        <p:spPr>
          <a:xfrm>
            <a:off x="161563" y="647775"/>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Try again! </a:t>
            </a:r>
            <a:endParaRPr sz="3000"/>
          </a:p>
        </p:txBody>
      </p:sp>
      <p:sp>
        <p:nvSpPr>
          <p:cNvPr id="1052" name="Google Shape;1052;p112"/>
          <p:cNvSpPr txBox="1"/>
          <p:nvPr/>
        </p:nvSpPr>
        <p:spPr>
          <a:xfrm>
            <a:off x="288300" y="1506325"/>
            <a:ext cx="8567400" cy="5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Go back to the live app and try it again! </a:t>
            </a:r>
            <a:endParaRPr sz="1800">
              <a:latin typeface="Open Sans"/>
              <a:ea typeface="Open Sans"/>
              <a:cs typeface="Open Sans"/>
              <a:sym typeface="Open Sans"/>
            </a:endParaRPr>
          </a:p>
        </p:txBody>
      </p:sp>
      <p:pic>
        <p:nvPicPr>
          <p:cNvPr id="1053" name="Google Shape;1053;p112"/>
          <p:cNvPicPr preferRelativeResize="0"/>
          <p:nvPr/>
        </p:nvPicPr>
        <p:blipFill>
          <a:blip r:embed="rId3">
            <a:alphaModFix/>
          </a:blip>
          <a:stretch>
            <a:fillRect/>
          </a:stretch>
        </p:blipFill>
        <p:spPr>
          <a:xfrm>
            <a:off x="152400" y="2110525"/>
            <a:ext cx="8839200" cy="4355548"/>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113"/>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Open Sans"/>
                <a:ea typeface="Open Sans"/>
                <a:cs typeface="Open Sans"/>
                <a:sym typeface="Open Sans"/>
              </a:rPr>
              <a:t>You did it! </a:t>
            </a:r>
            <a:endParaRPr b="1" sz="2800">
              <a:solidFill>
                <a:schemeClr val="lt1"/>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114"/>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Open Sans"/>
                <a:ea typeface="Open Sans"/>
                <a:cs typeface="Open Sans"/>
                <a:sym typeface="Open Sans"/>
              </a:rPr>
              <a:t>But! We're going to add one more thing. </a:t>
            </a:r>
            <a:endParaRPr b="1" sz="2800">
              <a:solidFill>
                <a:schemeClr val="lt1"/>
              </a:solidFill>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115"/>
          <p:cNvSpPr txBox="1"/>
          <p:nvPr/>
        </p:nvSpPr>
        <p:spPr>
          <a:xfrm>
            <a:off x="288275" y="2366825"/>
            <a:ext cx="8567400" cy="978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Change line 33 (it might have moved) to say</a:t>
            </a:r>
            <a:r>
              <a:rPr b="1" lang="en" sz="1800">
                <a:latin typeface="Consolas"/>
                <a:ea typeface="Consolas"/>
                <a:cs typeface="Consolas"/>
                <a:sym typeface="Consolas"/>
              </a:rPr>
              <a:t> fetch</a:t>
            </a:r>
            <a:r>
              <a:rPr lang="en" sz="1800">
                <a:latin typeface="Open Sans"/>
                <a:ea typeface="Open Sans"/>
                <a:cs typeface="Open Sans"/>
                <a:sym typeface="Open Sans"/>
              </a:rPr>
              <a:t> instead of </a:t>
            </a:r>
            <a:r>
              <a:rPr b="1" lang="en" sz="1800">
                <a:latin typeface="Consolas"/>
                <a:ea typeface="Consolas"/>
                <a:cs typeface="Consolas"/>
                <a:sym typeface="Consolas"/>
              </a:rPr>
              <a:t>get_user_tweets</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spcBef>
                <a:spcPts val="1000"/>
              </a:spcBef>
              <a:spcAft>
                <a:spcPts val="1000"/>
              </a:spcAft>
              <a:buNone/>
            </a:pPr>
            <a:r>
              <a:t/>
            </a:r>
            <a:endParaRPr sz="1800">
              <a:latin typeface="Open Sans"/>
              <a:ea typeface="Open Sans"/>
              <a:cs typeface="Open Sans"/>
              <a:sym typeface="Open Sans"/>
            </a:endParaRPr>
          </a:p>
        </p:txBody>
      </p:sp>
      <p:sp>
        <p:nvSpPr>
          <p:cNvPr id="1069" name="Google Shape;1069;p115"/>
          <p:cNvSpPr txBox="1"/>
          <p:nvPr/>
        </p:nvSpPr>
        <p:spPr>
          <a:xfrm>
            <a:off x="288275" y="1633075"/>
            <a:ext cx="8567400" cy="542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In order for Markovify to generate really good responses, we want to use the Twitter API instead of scraping for Tweets. </a:t>
            </a:r>
            <a:endParaRPr sz="1800">
              <a:latin typeface="Open Sans"/>
              <a:ea typeface="Open Sans"/>
              <a:cs typeface="Open Sans"/>
              <a:sym typeface="Open Sans"/>
            </a:endParaRPr>
          </a:p>
        </p:txBody>
      </p:sp>
      <p:sp>
        <p:nvSpPr>
          <p:cNvPr id="1070" name="Google Shape;1070;p115"/>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AI requires a huge data set!</a:t>
            </a:r>
            <a:endParaRPr sz="3000"/>
          </a:p>
        </p:txBody>
      </p:sp>
      <p:grpSp>
        <p:nvGrpSpPr>
          <p:cNvPr id="1071" name="Google Shape;1071;p115"/>
          <p:cNvGrpSpPr/>
          <p:nvPr/>
        </p:nvGrpSpPr>
        <p:grpSpPr>
          <a:xfrm>
            <a:off x="416817" y="3431380"/>
            <a:ext cx="8310319" cy="3082889"/>
            <a:chOff x="1408492" y="3708292"/>
            <a:chExt cx="5412478" cy="2509883"/>
          </a:xfrm>
        </p:grpSpPr>
        <p:grpSp>
          <p:nvGrpSpPr>
            <p:cNvPr id="1072" name="Google Shape;1072;p115"/>
            <p:cNvGrpSpPr/>
            <p:nvPr/>
          </p:nvGrpSpPr>
          <p:grpSpPr>
            <a:xfrm>
              <a:off x="1408492" y="3708292"/>
              <a:ext cx="5412478" cy="2457362"/>
              <a:chOff x="1248950" y="4479490"/>
              <a:chExt cx="6322250" cy="2903996"/>
            </a:xfrm>
          </p:grpSpPr>
          <p:grpSp>
            <p:nvGrpSpPr>
              <p:cNvPr id="1073" name="Google Shape;1073;p115"/>
              <p:cNvGrpSpPr/>
              <p:nvPr/>
            </p:nvGrpSpPr>
            <p:grpSpPr>
              <a:xfrm>
                <a:off x="1248950" y="4479490"/>
                <a:ext cx="6322250" cy="2903996"/>
                <a:chOff x="1248950" y="4479490"/>
                <a:chExt cx="6322250" cy="2903996"/>
              </a:xfrm>
            </p:grpSpPr>
            <p:sp>
              <p:nvSpPr>
                <p:cNvPr id="1074" name="Google Shape;1074;p115"/>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5"/>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5"/>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11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1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1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115"/>
            <p:cNvGrpSpPr/>
            <p:nvPr/>
          </p:nvGrpSpPr>
          <p:grpSpPr>
            <a:xfrm>
              <a:off x="1408546" y="3911740"/>
              <a:ext cx="5313600" cy="2306435"/>
              <a:chOff x="1410875" y="2582309"/>
              <a:chExt cx="5207880" cy="2767500"/>
            </a:xfrm>
          </p:grpSpPr>
          <p:sp>
            <p:nvSpPr>
              <p:cNvPr id="1081" name="Google Shape;1081;p115"/>
              <p:cNvSpPr txBox="1"/>
              <p:nvPr/>
            </p:nvSpPr>
            <p:spPr>
              <a:xfrm>
                <a:off x="1688855" y="2583213"/>
                <a:ext cx="4929900" cy="26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Consolas"/>
                    <a:ea typeface="Consolas"/>
                    <a:cs typeface="Consolas"/>
                    <a:sym typeface="Consolas"/>
                  </a:rPr>
                  <a:t>def </a:t>
                </a:r>
                <a:r>
                  <a:rPr lang="en" sz="1600">
                    <a:solidFill>
                      <a:srgbClr val="FFFFFF"/>
                    </a:solidFill>
                    <a:latin typeface="Consolas"/>
                    <a:ea typeface="Consolas"/>
                    <a:cs typeface="Consolas"/>
                    <a:sym typeface="Consolas"/>
                  </a:rPr>
                  <a:t>generate_bot_answer(twitter_handle, user_question):</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tweets = fetch(twitter_handle)</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clean_tweets = clean_tweets_data(tweets) </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text = ''.join(map(str, clean_tweets))</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text_model = markovify.Text(text)</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9FC5E8"/>
                    </a:solidFill>
                    <a:latin typeface="Consolas"/>
                    <a:ea typeface="Consolas"/>
                    <a:cs typeface="Consolas"/>
                    <a:sym typeface="Consolas"/>
                  </a:rPr>
                  <a:t>return</a:t>
                </a:r>
                <a:r>
                  <a:rPr lang="en" sz="1600">
                    <a:solidFill>
                      <a:srgbClr val="FFFFFF"/>
                    </a:solidFill>
                    <a:latin typeface="Consolas"/>
                    <a:ea typeface="Consolas"/>
                    <a:cs typeface="Consolas"/>
                    <a:sym typeface="Consolas"/>
                  </a:rPr>
                  <a:t> generate_bot_answer_with_text_model(twitter_handle, user_question, text_model) </a:t>
                </a:r>
                <a:endParaRPr sz="1600">
                  <a:solidFill>
                    <a:srgbClr val="FFFFFF"/>
                  </a:solidFill>
                  <a:latin typeface="Consolas"/>
                  <a:ea typeface="Consolas"/>
                  <a:cs typeface="Consolas"/>
                  <a:sym typeface="Consolas"/>
                </a:endParaRPr>
              </a:p>
            </p:txBody>
          </p:sp>
          <p:sp>
            <p:nvSpPr>
              <p:cNvPr id="1082" name="Google Shape;1082;p115"/>
              <p:cNvSpPr txBox="1"/>
              <p:nvPr/>
            </p:nvSpPr>
            <p:spPr>
              <a:xfrm>
                <a:off x="1410875" y="2582309"/>
                <a:ext cx="328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Consolas"/>
                    <a:ea typeface="Consolas"/>
                    <a:cs typeface="Consolas"/>
                    <a:sym typeface="Consolas"/>
                  </a:rPr>
                  <a:t>30</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31</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32</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33</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34</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35</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36</a:t>
                </a:r>
                <a:br>
                  <a:rPr lang="en" sz="1600">
                    <a:solidFill>
                      <a:srgbClr val="EAEAEA"/>
                    </a:solidFill>
                    <a:latin typeface="Consolas"/>
                    <a:ea typeface="Consolas"/>
                    <a:cs typeface="Consolas"/>
                    <a:sym typeface="Consolas"/>
                  </a:rPr>
                </a:b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37</a:t>
                </a:r>
                <a:endParaRPr sz="1600">
                  <a:solidFill>
                    <a:srgbClr val="EAEAEA"/>
                  </a:solidFill>
                  <a:latin typeface="Consolas"/>
                  <a:ea typeface="Consolas"/>
                  <a:cs typeface="Consolas"/>
                  <a:sym typeface="Consolas"/>
                </a:endParaRPr>
              </a:p>
              <a:p>
                <a:pPr indent="0" lvl="0" marL="0" rtl="0" algn="l">
                  <a:spcBef>
                    <a:spcPts val="0"/>
                  </a:spcBef>
                  <a:spcAft>
                    <a:spcPts val="0"/>
                  </a:spcAft>
                  <a:buNone/>
                </a:pPr>
                <a:r>
                  <a:rPr lang="en" sz="1600">
                    <a:solidFill>
                      <a:srgbClr val="EAEAEA"/>
                    </a:solidFill>
                    <a:latin typeface="Consolas"/>
                    <a:ea typeface="Consolas"/>
                    <a:cs typeface="Consolas"/>
                    <a:sym typeface="Consolas"/>
                  </a:rPr>
                  <a:t>38</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116"/>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Open Sans"/>
                <a:ea typeface="Open Sans"/>
                <a:cs typeface="Open Sans"/>
                <a:sym typeface="Open Sans"/>
              </a:rPr>
              <a:t>Now try your app again, and enjoy your AI powered Twitter conversations! </a:t>
            </a:r>
            <a:endParaRPr b="1" sz="2800">
              <a:solidFill>
                <a:schemeClr val="lt1"/>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pic>
        <p:nvPicPr>
          <p:cNvPr id="1092" name="Google Shape;1092;p117"/>
          <p:cNvPicPr preferRelativeResize="0"/>
          <p:nvPr/>
        </p:nvPicPr>
        <p:blipFill>
          <a:blip r:embed="rId3">
            <a:alphaModFix/>
          </a:blip>
          <a:stretch>
            <a:fillRect/>
          </a:stretch>
        </p:blipFill>
        <p:spPr>
          <a:xfrm>
            <a:off x="2437725" y="4275208"/>
            <a:ext cx="390525" cy="228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18"/>
          <p:cNvSpPr/>
          <p:nvPr/>
        </p:nvSpPr>
        <p:spPr>
          <a:xfrm>
            <a:off x="941700" y="430957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1098" name="Google Shape;1098;p118"/>
          <p:cNvSpPr txBox="1"/>
          <p:nvPr/>
        </p:nvSpPr>
        <p:spPr>
          <a:xfrm>
            <a:off x="758550" y="273527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099" name="Google Shape;1099;p118"/>
          <p:cNvSpPr txBox="1"/>
          <p:nvPr/>
        </p:nvSpPr>
        <p:spPr>
          <a:xfrm>
            <a:off x="0" y="165470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What did you learn today?</a:t>
            </a:r>
            <a:endParaRPr b="1" sz="3600">
              <a:solidFill>
                <a:srgbClr val="FFFFFF"/>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pic>
        <p:nvPicPr>
          <p:cNvPr id="1104" name="Google Shape;1104;p119"/>
          <p:cNvPicPr preferRelativeResize="0"/>
          <p:nvPr/>
        </p:nvPicPr>
        <p:blipFill>
          <a:blip r:embed="rId3">
            <a:alphaModFix/>
          </a:blip>
          <a:stretch>
            <a:fillRect/>
          </a:stretch>
        </p:blipFill>
        <p:spPr>
          <a:xfrm>
            <a:off x="2402575" y="4780883"/>
            <a:ext cx="390525" cy="228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20"/>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Next Steps</a:t>
            </a:r>
            <a:endParaRPr sz="3000"/>
          </a:p>
        </p:txBody>
      </p:sp>
      <p:sp>
        <p:nvSpPr>
          <p:cNvPr id="1110" name="Google Shape;1110;p120"/>
          <p:cNvSpPr txBox="1"/>
          <p:nvPr/>
        </p:nvSpPr>
        <p:spPr>
          <a:xfrm>
            <a:off x="161550" y="1549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Where to go from here...</a:t>
            </a:r>
            <a:endParaRPr b="1" i="1" sz="3000">
              <a:solidFill>
                <a:srgbClr val="353535"/>
              </a:solidFill>
              <a:latin typeface="Open Sans"/>
              <a:ea typeface="Open Sans"/>
              <a:cs typeface="Open Sans"/>
              <a:sym typeface="Open Sans"/>
            </a:endParaRPr>
          </a:p>
        </p:txBody>
      </p:sp>
      <p:grpSp>
        <p:nvGrpSpPr>
          <p:cNvPr id="1111" name="Google Shape;1111;p120"/>
          <p:cNvGrpSpPr/>
          <p:nvPr/>
        </p:nvGrpSpPr>
        <p:grpSpPr>
          <a:xfrm>
            <a:off x="1075425" y="2739638"/>
            <a:ext cx="7907550" cy="1104900"/>
            <a:chOff x="876675" y="2245013"/>
            <a:chExt cx="7907550" cy="1104900"/>
          </a:xfrm>
        </p:grpSpPr>
        <p:sp>
          <p:nvSpPr>
            <p:cNvPr id="1112" name="Google Shape;1112;p120"/>
            <p:cNvSpPr/>
            <p:nvPr/>
          </p:nvSpPr>
          <p:spPr>
            <a:xfrm>
              <a:off x="876675" y="2519513"/>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113" name="Google Shape;1113;p120"/>
            <p:cNvSpPr txBox="1"/>
            <p:nvPr/>
          </p:nvSpPr>
          <p:spPr>
            <a:xfrm>
              <a:off x="1714725" y="2245013"/>
              <a:ext cx="7069500" cy="11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Take a course on Codecademy or Udacity. </a:t>
              </a:r>
              <a:endParaRPr sz="2400">
                <a:solidFill>
                  <a:srgbClr val="353535"/>
                </a:solidFill>
                <a:latin typeface="Open Sans"/>
                <a:ea typeface="Open Sans"/>
                <a:cs typeface="Open Sans"/>
                <a:sym typeface="Open Sans"/>
              </a:endParaRPr>
            </a:p>
          </p:txBody>
        </p:sp>
      </p:grpSp>
      <p:grpSp>
        <p:nvGrpSpPr>
          <p:cNvPr id="1114" name="Google Shape;1114;p120"/>
          <p:cNvGrpSpPr/>
          <p:nvPr/>
        </p:nvGrpSpPr>
        <p:grpSpPr>
          <a:xfrm>
            <a:off x="1075425" y="4110200"/>
            <a:ext cx="7615950" cy="752400"/>
            <a:chOff x="876675" y="3397975"/>
            <a:chExt cx="7615950" cy="752400"/>
          </a:xfrm>
        </p:grpSpPr>
        <p:sp>
          <p:nvSpPr>
            <p:cNvPr id="1115" name="Google Shape;1115;p120"/>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116" name="Google Shape;1116;p120"/>
            <p:cNvSpPr txBox="1"/>
            <p:nvPr/>
          </p:nvSpPr>
          <p:spPr>
            <a:xfrm>
              <a:off x="1714725" y="3397975"/>
              <a:ext cx="6777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Try out Code Wars</a:t>
              </a:r>
              <a:endParaRPr sz="2400">
                <a:solidFill>
                  <a:srgbClr val="353535"/>
                </a:solidFill>
                <a:latin typeface="Open Sans"/>
                <a:ea typeface="Open Sans"/>
                <a:cs typeface="Open Sans"/>
                <a:sym typeface="Open Sans"/>
              </a:endParaRPr>
            </a:p>
          </p:txBody>
        </p:sp>
      </p:grpSp>
      <p:grpSp>
        <p:nvGrpSpPr>
          <p:cNvPr id="1117" name="Google Shape;1117;p120"/>
          <p:cNvGrpSpPr/>
          <p:nvPr/>
        </p:nvGrpSpPr>
        <p:grpSpPr>
          <a:xfrm>
            <a:off x="1075425" y="5236625"/>
            <a:ext cx="7532550" cy="752400"/>
            <a:chOff x="876675" y="4683200"/>
            <a:chExt cx="7532550" cy="752400"/>
          </a:xfrm>
        </p:grpSpPr>
        <p:sp>
          <p:nvSpPr>
            <p:cNvPr id="1118" name="Google Shape;1118;p120"/>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119" name="Google Shape;1119;p120"/>
            <p:cNvSpPr txBox="1"/>
            <p:nvPr/>
          </p:nvSpPr>
          <p:spPr>
            <a:xfrm>
              <a:off x="1714725" y="4683200"/>
              <a:ext cx="669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Stay tuned for more opportunities from Capital One! </a:t>
              </a:r>
              <a:endParaRPr sz="2400">
                <a:solidFill>
                  <a:srgbClr val="353535"/>
                </a:solidFill>
                <a:latin typeface="Open Sans"/>
                <a:ea typeface="Open Sans"/>
                <a:cs typeface="Open Sans"/>
                <a:sym typeface="Open Sans"/>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121"/>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0"/>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are you going to build today? </a:t>
            </a:r>
            <a:endParaRPr sz="3000"/>
          </a:p>
        </p:txBody>
      </p:sp>
      <p:sp>
        <p:nvSpPr>
          <p:cNvPr id="344" name="Google Shape;344;p50"/>
          <p:cNvSpPr txBox="1"/>
          <p:nvPr/>
        </p:nvSpPr>
        <p:spPr>
          <a:xfrm>
            <a:off x="264750" y="1548350"/>
            <a:ext cx="8614500" cy="1010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Today you're going to incorporate the markovify library into your web app so that instead of responding with a Tweet, your app responds with a message that sounds like something your celebrity might say! </a:t>
            </a:r>
            <a:endParaRPr sz="1800">
              <a:latin typeface="Open Sans"/>
              <a:ea typeface="Open Sans"/>
              <a:cs typeface="Open Sans"/>
              <a:sym typeface="Open Sans"/>
            </a:endParaRPr>
          </a:p>
        </p:txBody>
      </p:sp>
      <p:pic>
        <p:nvPicPr>
          <p:cNvPr id="345" name="Google Shape;345;p50"/>
          <p:cNvPicPr preferRelativeResize="0"/>
          <p:nvPr/>
        </p:nvPicPr>
        <p:blipFill>
          <a:blip r:embed="rId3">
            <a:alphaModFix/>
          </a:blip>
          <a:stretch>
            <a:fillRect/>
          </a:stretch>
        </p:blipFill>
        <p:spPr>
          <a:xfrm>
            <a:off x="2272836" y="3618650"/>
            <a:ext cx="4598326" cy="3033025"/>
          </a:xfrm>
          <a:prstGeom prst="rect">
            <a:avLst/>
          </a:prstGeom>
          <a:noFill/>
          <a:ln cap="flat" cmpd="sng" w="19050">
            <a:solidFill>
              <a:srgbClr val="000000"/>
            </a:solidFill>
            <a:prstDash val="solid"/>
            <a:round/>
            <a:headEnd len="sm" w="sm" type="none"/>
            <a:tailEnd len="sm" w="sm" type="none"/>
          </a:ln>
        </p:spPr>
      </p:pic>
      <p:sp>
        <p:nvSpPr>
          <p:cNvPr id="346" name="Google Shape;346;p50"/>
          <p:cNvSpPr/>
          <p:nvPr/>
        </p:nvSpPr>
        <p:spPr>
          <a:xfrm>
            <a:off x="1302900" y="2734925"/>
            <a:ext cx="6538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mlhlocal.host/glitch-markov</a:t>
            </a:r>
            <a:endParaRPr sz="2800">
              <a:solidFill>
                <a:srgbClr val="EAEAEA"/>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1"/>
          <p:cNvSpPr txBox="1"/>
          <p:nvPr/>
        </p:nvSpPr>
        <p:spPr>
          <a:xfrm>
            <a:off x="108225" y="1533850"/>
            <a:ext cx="5352600" cy="51837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Font typeface="Open Sans"/>
              <a:buAutoNum type="arabicPeriod"/>
            </a:pPr>
            <a:r>
              <a:rPr lang="en" sz="1600">
                <a:latin typeface="Open Sans"/>
                <a:ea typeface="Open Sans"/>
                <a:cs typeface="Open Sans"/>
                <a:sym typeface="Open Sans"/>
              </a:rPr>
              <a:t>In the first box, the user enters a person's Twitter handle. </a:t>
            </a:r>
            <a:endParaRPr sz="1600">
              <a:latin typeface="Open Sans"/>
              <a:ea typeface="Open Sans"/>
              <a:cs typeface="Open Sans"/>
              <a:sym typeface="Open Sans"/>
            </a:endParaRPr>
          </a:p>
          <a:p>
            <a:pPr indent="-330200" lvl="0" marL="457200" rtl="0" algn="just">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The user enters a message. </a:t>
            </a:r>
            <a:endParaRPr sz="1600">
              <a:latin typeface="Open Sans"/>
              <a:ea typeface="Open Sans"/>
              <a:cs typeface="Open Sans"/>
              <a:sym typeface="Open Sans"/>
            </a:endParaRPr>
          </a:p>
          <a:p>
            <a:pPr indent="-330200" lvl="0" marL="457200" rtl="0" algn="just">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The Twitter user and message are sent to the app. </a:t>
            </a:r>
            <a:endParaRPr sz="1600">
              <a:latin typeface="Open Sans"/>
              <a:ea typeface="Open Sans"/>
              <a:cs typeface="Open Sans"/>
              <a:sym typeface="Open Sans"/>
            </a:endParaRPr>
          </a:p>
          <a:p>
            <a:pPr indent="-330200" lvl="0" marL="457200" rtl="0" algn="just">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The app uses the Twitter API to request 10,000 tweets from that person.</a:t>
            </a:r>
            <a:endParaRPr sz="1600">
              <a:latin typeface="Open Sans"/>
              <a:ea typeface="Open Sans"/>
              <a:cs typeface="Open Sans"/>
              <a:sym typeface="Open Sans"/>
            </a:endParaRPr>
          </a:p>
          <a:p>
            <a:pPr indent="-330200" lvl="0" marL="457200" rtl="0" algn="just">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The app uses a Python library called Flask to handle the requests and responses. </a:t>
            </a:r>
            <a:endParaRPr sz="1600">
              <a:latin typeface="Open Sans"/>
              <a:ea typeface="Open Sans"/>
              <a:cs typeface="Open Sans"/>
              <a:sym typeface="Open Sans"/>
            </a:endParaRPr>
          </a:p>
          <a:p>
            <a:pPr indent="-330200" lvl="0" marL="457200" rtl="0" algn="just">
              <a:lnSpc>
                <a:spcPct val="150000"/>
              </a:lnSpc>
              <a:spcBef>
                <a:spcPts val="1000"/>
              </a:spcBef>
              <a:spcAft>
                <a:spcPts val="1000"/>
              </a:spcAft>
              <a:buSzPts val="1600"/>
              <a:buFont typeface="Open Sans"/>
              <a:buAutoNum type="arabicPeriod"/>
            </a:pPr>
            <a:r>
              <a:rPr lang="en" sz="1600">
                <a:latin typeface="Open Sans"/>
                <a:ea typeface="Open Sans"/>
                <a:cs typeface="Open Sans"/>
                <a:sym typeface="Open Sans"/>
              </a:rPr>
              <a:t>The app uses scraping and text formatting techniques to clean the tweets and pass them to a library called Markovify to generate responses! </a:t>
            </a:r>
            <a:endParaRPr sz="1600">
              <a:latin typeface="Open Sans"/>
              <a:ea typeface="Open Sans"/>
              <a:cs typeface="Open Sans"/>
              <a:sym typeface="Open Sans"/>
            </a:endParaRPr>
          </a:p>
        </p:txBody>
      </p:sp>
      <p:sp>
        <p:nvSpPr>
          <p:cNvPr id="352" name="Google Shape;352;p51"/>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How does this work? </a:t>
            </a:r>
            <a:endParaRPr sz="3000"/>
          </a:p>
        </p:txBody>
      </p:sp>
      <p:pic>
        <p:nvPicPr>
          <p:cNvPr id="353" name="Google Shape;353;p51"/>
          <p:cNvPicPr preferRelativeResize="0"/>
          <p:nvPr/>
        </p:nvPicPr>
        <p:blipFill rotWithShape="1">
          <a:blip r:embed="rId3">
            <a:alphaModFix/>
          </a:blip>
          <a:srcRect b="18849" l="0" r="0" t="10208"/>
          <a:stretch/>
        </p:blipFill>
        <p:spPr>
          <a:xfrm>
            <a:off x="5563925" y="3844874"/>
            <a:ext cx="3361250" cy="969734"/>
          </a:xfrm>
          <a:prstGeom prst="rect">
            <a:avLst/>
          </a:prstGeom>
          <a:noFill/>
          <a:ln cap="flat" cmpd="sng" w="19050">
            <a:solidFill>
              <a:srgbClr val="000000"/>
            </a:solidFill>
            <a:prstDash val="solid"/>
            <a:round/>
            <a:headEnd len="sm" w="sm" type="none"/>
            <a:tailEnd len="sm" w="sm" type="none"/>
          </a:ln>
        </p:spPr>
      </p:pic>
      <p:pic>
        <p:nvPicPr>
          <p:cNvPr id="354" name="Google Shape;354;p51"/>
          <p:cNvPicPr preferRelativeResize="0"/>
          <p:nvPr/>
        </p:nvPicPr>
        <p:blipFill>
          <a:blip r:embed="rId4">
            <a:alphaModFix/>
          </a:blip>
          <a:stretch>
            <a:fillRect/>
          </a:stretch>
        </p:blipFill>
        <p:spPr>
          <a:xfrm>
            <a:off x="6644975" y="5190275"/>
            <a:ext cx="1199150" cy="1199150"/>
          </a:xfrm>
          <a:prstGeom prst="rect">
            <a:avLst/>
          </a:prstGeom>
          <a:noFill/>
          <a:ln>
            <a:noFill/>
          </a:ln>
        </p:spPr>
      </p:pic>
      <p:pic>
        <p:nvPicPr>
          <p:cNvPr id="355" name="Google Shape;355;p51"/>
          <p:cNvPicPr preferRelativeResize="0"/>
          <p:nvPr/>
        </p:nvPicPr>
        <p:blipFill>
          <a:blip r:embed="rId5">
            <a:alphaModFix/>
          </a:blip>
          <a:stretch>
            <a:fillRect/>
          </a:stretch>
        </p:blipFill>
        <p:spPr>
          <a:xfrm>
            <a:off x="5563925" y="1686249"/>
            <a:ext cx="3361240" cy="741375"/>
          </a:xfrm>
          <a:prstGeom prst="rect">
            <a:avLst/>
          </a:prstGeom>
          <a:noFill/>
          <a:ln cap="flat" cmpd="sng" w="19050">
            <a:solidFill>
              <a:srgbClr val="000000"/>
            </a:solidFill>
            <a:prstDash val="solid"/>
            <a:round/>
            <a:headEnd len="sm" w="sm" type="none"/>
            <a:tailEnd len="sm" w="sm" type="none"/>
          </a:ln>
        </p:spPr>
      </p:pic>
      <p:pic>
        <p:nvPicPr>
          <p:cNvPr id="356" name="Google Shape;356;p51"/>
          <p:cNvPicPr preferRelativeResize="0"/>
          <p:nvPr/>
        </p:nvPicPr>
        <p:blipFill rotWithShape="1">
          <a:blip r:embed="rId6">
            <a:alphaModFix/>
          </a:blip>
          <a:srcRect b="0" l="0" r="0" t="3334"/>
          <a:stretch/>
        </p:blipFill>
        <p:spPr>
          <a:xfrm>
            <a:off x="5563925" y="2593100"/>
            <a:ext cx="3361249" cy="55128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Frame">
  <a:themeElements>
    <a:clrScheme name="Custom 1">
      <a:dk1>
        <a:srgbClr val="000000"/>
      </a:dk1>
      <a:lt1>
        <a:srgbClr val="FFFFFF"/>
      </a:lt1>
      <a:dk2>
        <a:srgbClr val="545454"/>
      </a:dk2>
      <a:lt2>
        <a:srgbClr val="BFBFBF"/>
      </a:lt2>
      <a:accent1>
        <a:srgbClr val="00B0F0"/>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